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9" r:id="rId4"/>
    <p:sldId id="277" r:id="rId5"/>
    <p:sldId id="291" r:id="rId6"/>
    <p:sldId id="282" r:id="rId7"/>
    <p:sldId id="292" r:id="rId8"/>
    <p:sldId id="293" r:id="rId9"/>
    <p:sldId id="294" r:id="rId10"/>
    <p:sldId id="295" r:id="rId11"/>
    <p:sldId id="296" r:id="rId12"/>
    <p:sldId id="297" r:id="rId13"/>
    <p:sldId id="298" r:id="rId14"/>
    <p:sldId id="287" r:id="rId15"/>
    <p:sldId id="299" r:id="rId16"/>
    <p:sldId id="300" r:id="rId17"/>
    <p:sldId id="290"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A8541-F873-4CB5-862B-8D2D03B8B50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3C1708D-459B-4BAA-A679-9088AFFBCCF6}">
      <dgm:prSet custT="1"/>
      <dgm:spPr/>
      <dgm:t>
        <a:bodyPr/>
        <a:lstStyle/>
        <a:p>
          <a:r>
            <a:rPr lang="en-US" sz="2400" dirty="0"/>
            <a:t>Introduction</a:t>
          </a:r>
        </a:p>
      </dgm:t>
    </dgm:pt>
    <dgm:pt modelId="{B693C2C6-BF57-448E-9C8B-80CD3A7EA4D4}" type="parTrans" cxnId="{A2EF9876-BD51-4198-A6F7-0B41F4C5A10B}">
      <dgm:prSet/>
      <dgm:spPr/>
      <dgm:t>
        <a:bodyPr/>
        <a:lstStyle/>
        <a:p>
          <a:endParaRPr lang="en-US" sz="2400"/>
        </a:p>
      </dgm:t>
    </dgm:pt>
    <dgm:pt modelId="{6A74E459-8142-49F9-9055-31B8451A9A6B}" type="sibTrans" cxnId="{A2EF9876-BD51-4198-A6F7-0B41F4C5A10B}">
      <dgm:prSet/>
      <dgm:spPr/>
      <dgm:t>
        <a:bodyPr/>
        <a:lstStyle/>
        <a:p>
          <a:endParaRPr lang="en-US" sz="2400"/>
        </a:p>
      </dgm:t>
    </dgm:pt>
    <dgm:pt modelId="{7535C5A7-5997-4BD2-B824-EEE8E5E44148}">
      <dgm:prSet custT="1"/>
      <dgm:spPr/>
      <dgm:t>
        <a:bodyPr/>
        <a:lstStyle/>
        <a:p>
          <a:r>
            <a:rPr lang="en-US" sz="2400" dirty="0"/>
            <a:t>Methodologies</a:t>
          </a:r>
        </a:p>
      </dgm:t>
    </dgm:pt>
    <dgm:pt modelId="{6FDDE26B-2CE7-4C22-B852-59B09A8A88F4}" type="parTrans" cxnId="{C6F043DF-F379-45EC-AAF1-0084FDF8FC4E}">
      <dgm:prSet/>
      <dgm:spPr/>
      <dgm:t>
        <a:bodyPr/>
        <a:lstStyle/>
        <a:p>
          <a:endParaRPr lang="en-IN" sz="2400"/>
        </a:p>
      </dgm:t>
    </dgm:pt>
    <dgm:pt modelId="{046CC0D7-CDDE-4B8A-9D67-DCF91EC374CF}" type="sibTrans" cxnId="{C6F043DF-F379-45EC-AAF1-0084FDF8FC4E}">
      <dgm:prSet/>
      <dgm:spPr/>
      <dgm:t>
        <a:bodyPr/>
        <a:lstStyle/>
        <a:p>
          <a:endParaRPr lang="en-IN" sz="2400"/>
        </a:p>
      </dgm:t>
    </dgm:pt>
    <dgm:pt modelId="{9584B328-9774-4EBB-A12A-CCB88AC53AFE}">
      <dgm:prSet custT="1"/>
      <dgm:spPr/>
      <dgm:t>
        <a:bodyPr/>
        <a:lstStyle/>
        <a:p>
          <a:r>
            <a:rPr lang="en-US" sz="2400" dirty="0"/>
            <a:t>Data Sources</a:t>
          </a:r>
        </a:p>
      </dgm:t>
    </dgm:pt>
    <dgm:pt modelId="{5FF8BF33-5404-4209-ABAE-CE7CAF51CAE4}" type="parTrans" cxnId="{A60D2494-E7CA-4B0C-9173-B59FE9598D5A}">
      <dgm:prSet/>
      <dgm:spPr/>
      <dgm:t>
        <a:bodyPr/>
        <a:lstStyle/>
        <a:p>
          <a:endParaRPr lang="en-IN" sz="2400"/>
        </a:p>
      </dgm:t>
    </dgm:pt>
    <dgm:pt modelId="{277BA196-2378-424A-B16A-1596C9D6F66D}" type="sibTrans" cxnId="{A60D2494-E7CA-4B0C-9173-B59FE9598D5A}">
      <dgm:prSet/>
      <dgm:spPr/>
      <dgm:t>
        <a:bodyPr/>
        <a:lstStyle/>
        <a:p>
          <a:endParaRPr lang="en-IN" sz="2400"/>
        </a:p>
      </dgm:t>
    </dgm:pt>
    <dgm:pt modelId="{311F878F-FAF7-4CF8-B997-B3411BC06086}">
      <dgm:prSet custT="1"/>
      <dgm:spPr/>
      <dgm:t>
        <a:bodyPr/>
        <a:lstStyle/>
        <a:p>
          <a:r>
            <a:rPr lang="en-US" sz="2400" dirty="0"/>
            <a:t>Expected Outcomes</a:t>
          </a:r>
        </a:p>
      </dgm:t>
    </dgm:pt>
    <dgm:pt modelId="{A1648F86-B6AD-46AF-A9FB-E3CE472917C9}" type="parTrans" cxnId="{2382CCC5-C0B6-4DB5-9D78-15B068278C1A}">
      <dgm:prSet/>
      <dgm:spPr/>
      <dgm:t>
        <a:bodyPr/>
        <a:lstStyle/>
        <a:p>
          <a:endParaRPr lang="en-IN" sz="2400"/>
        </a:p>
      </dgm:t>
    </dgm:pt>
    <dgm:pt modelId="{40150744-6DD5-44E8-929D-87869263D92D}" type="sibTrans" cxnId="{2382CCC5-C0B6-4DB5-9D78-15B068278C1A}">
      <dgm:prSet/>
      <dgm:spPr/>
      <dgm:t>
        <a:bodyPr/>
        <a:lstStyle/>
        <a:p>
          <a:endParaRPr lang="en-IN" sz="2400"/>
        </a:p>
      </dgm:t>
    </dgm:pt>
    <dgm:pt modelId="{74F1102C-3A00-4425-8C8D-43E51206028A}" type="pres">
      <dgm:prSet presAssocID="{4B0A8541-F873-4CB5-862B-8D2D03B8B50C}" presName="vert0" presStyleCnt="0">
        <dgm:presLayoutVars>
          <dgm:dir/>
          <dgm:animOne val="branch"/>
          <dgm:animLvl val="lvl"/>
        </dgm:presLayoutVars>
      </dgm:prSet>
      <dgm:spPr/>
    </dgm:pt>
    <dgm:pt modelId="{C5312BBB-20C8-45D6-952B-215134D70A4E}" type="pres">
      <dgm:prSet presAssocID="{F3C1708D-459B-4BAA-A679-9088AFFBCCF6}" presName="thickLine" presStyleLbl="alignNode1" presStyleIdx="0" presStyleCnt="4"/>
      <dgm:spPr/>
    </dgm:pt>
    <dgm:pt modelId="{9FCFB8AE-6E80-4E09-B211-2A4EF62CF1E7}" type="pres">
      <dgm:prSet presAssocID="{F3C1708D-459B-4BAA-A679-9088AFFBCCF6}" presName="horz1" presStyleCnt="0"/>
      <dgm:spPr/>
    </dgm:pt>
    <dgm:pt modelId="{611C9975-1CD4-4306-8F04-EBEA70C928B5}" type="pres">
      <dgm:prSet presAssocID="{F3C1708D-459B-4BAA-A679-9088AFFBCCF6}" presName="tx1" presStyleLbl="revTx" presStyleIdx="0" presStyleCnt="4"/>
      <dgm:spPr/>
    </dgm:pt>
    <dgm:pt modelId="{5FD4FEA3-21CA-4E76-9C07-AD261D3ECD64}" type="pres">
      <dgm:prSet presAssocID="{F3C1708D-459B-4BAA-A679-9088AFFBCCF6}" presName="vert1" presStyleCnt="0"/>
      <dgm:spPr/>
    </dgm:pt>
    <dgm:pt modelId="{A79C311D-A880-4F6C-8C4C-A3C37FFE8038}" type="pres">
      <dgm:prSet presAssocID="{9584B328-9774-4EBB-A12A-CCB88AC53AFE}" presName="thickLine" presStyleLbl="alignNode1" presStyleIdx="1" presStyleCnt="4"/>
      <dgm:spPr/>
    </dgm:pt>
    <dgm:pt modelId="{32651F03-49B0-4FB3-9675-BE0DCD6EE4BC}" type="pres">
      <dgm:prSet presAssocID="{9584B328-9774-4EBB-A12A-CCB88AC53AFE}" presName="horz1" presStyleCnt="0"/>
      <dgm:spPr/>
    </dgm:pt>
    <dgm:pt modelId="{AD17D6F8-E2F4-421A-8B8F-C0300C0360A7}" type="pres">
      <dgm:prSet presAssocID="{9584B328-9774-4EBB-A12A-CCB88AC53AFE}" presName="tx1" presStyleLbl="revTx" presStyleIdx="1" presStyleCnt="4"/>
      <dgm:spPr/>
    </dgm:pt>
    <dgm:pt modelId="{ED8EA5DF-A349-44B1-BADE-235F53F75B85}" type="pres">
      <dgm:prSet presAssocID="{9584B328-9774-4EBB-A12A-CCB88AC53AFE}" presName="vert1" presStyleCnt="0"/>
      <dgm:spPr/>
    </dgm:pt>
    <dgm:pt modelId="{D4BDE8A4-9599-4E4A-BA42-D0BC2096B1CC}" type="pres">
      <dgm:prSet presAssocID="{7535C5A7-5997-4BD2-B824-EEE8E5E44148}" presName="thickLine" presStyleLbl="alignNode1" presStyleIdx="2" presStyleCnt="4"/>
      <dgm:spPr/>
    </dgm:pt>
    <dgm:pt modelId="{18F92B5D-6210-41DB-9F71-51B215AD261A}" type="pres">
      <dgm:prSet presAssocID="{7535C5A7-5997-4BD2-B824-EEE8E5E44148}" presName="horz1" presStyleCnt="0"/>
      <dgm:spPr/>
    </dgm:pt>
    <dgm:pt modelId="{5DD7D024-BFA6-4260-9E18-1A5BF654FD71}" type="pres">
      <dgm:prSet presAssocID="{7535C5A7-5997-4BD2-B824-EEE8E5E44148}" presName="tx1" presStyleLbl="revTx" presStyleIdx="2" presStyleCnt="4"/>
      <dgm:spPr/>
    </dgm:pt>
    <dgm:pt modelId="{203656E2-2931-4537-80C0-E93F4256A9DB}" type="pres">
      <dgm:prSet presAssocID="{7535C5A7-5997-4BD2-B824-EEE8E5E44148}" presName="vert1" presStyleCnt="0"/>
      <dgm:spPr/>
    </dgm:pt>
    <dgm:pt modelId="{7E264280-245C-4A6D-8441-8AF3C17FCDC2}" type="pres">
      <dgm:prSet presAssocID="{311F878F-FAF7-4CF8-B997-B3411BC06086}" presName="thickLine" presStyleLbl="alignNode1" presStyleIdx="3" presStyleCnt="4"/>
      <dgm:spPr/>
    </dgm:pt>
    <dgm:pt modelId="{0D565AEA-9C0C-466C-943F-34A7E1208FE9}" type="pres">
      <dgm:prSet presAssocID="{311F878F-FAF7-4CF8-B997-B3411BC06086}" presName="horz1" presStyleCnt="0"/>
      <dgm:spPr/>
    </dgm:pt>
    <dgm:pt modelId="{D2B4975A-A341-4973-AF2E-DB6CDFF712C8}" type="pres">
      <dgm:prSet presAssocID="{311F878F-FAF7-4CF8-B997-B3411BC06086}" presName="tx1" presStyleLbl="revTx" presStyleIdx="3" presStyleCnt="4"/>
      <dgm:spPr/>
    </dgm:pt>
    <dgm:pt modelId="{ADDF205C-852E-4A75-9AA0-79214C6FB164}" type="pres">
      <dgm:prSet presAssocID="{311F878F-FAF7-4CF8-B997-B3411BC06086}" presName="vert1" presStyleCnt="0"/>
      <dgm:spPr/>
    </dgm:pt>
  </dgm:ptLst>
  <dgm:cxnLst>
    <dgm:cxn modelId="{EA702F13-A6C5-4321-9352-91DCD6CFFACC}" type="presOf" srcId="{311F878F-FAF7-4CF8-B997-B3411BC06086}" destId="{D2B4975A-A341-4973-AF2E-DB6CDFF712C8}" srcOrd="0" destOrd="0" presId="urn:microsoft.com/office/officeart/2008/layout/LinedList"/>
    <dgm:cxn modelId="{71CB4037-2E4D-4E81-A04E-B96966062264}" type="presOf" srcId="{7535C5A7-5997-4BD2-B824-EEE8E5E44148}" destId="{5DD7D024-BFA6-4260-9E18-1A5BF654FD71}" srcOrd="0" destOrd="0" presId="urn:microsoft.com/office/officeart/2008/layout/LinedList"/>
    <dgm:cxn modelId="{A2EF9876-BD51-4198-A6F7-0B41F4C5A10B}" srcId="{4B0A8541-F873-4CB5-862B-8D2D03B8B50C}" destId="{F3C1708D-459B-4BAA-A679-9088AFFBCCF6}" srcOrd="0" destOrd="0" parTransId="{B693C2C6-BF57-448E-9C8B-80CD3A7EA4D4}" sibTransId="{6A74E459-8142-49F9-9055-31B8451A9A6B}"/>
    <dgm:cxn modelId="{E4F0A779-8F90-46BE-8A21-D77C07C90DBF}" type="presOf" srcId="{9584B328-9774-4EBB-A12A-CCB88AC53AFE}" destId="{AD17D6F8-E2F4-421A-8B8F-C0300C0360A7}" srcOrd="0" destOrd="0" presId="urn:microsoft.com/office/officeart/2008/layout/LinedList"/>
    <dgm:cxn modelId="{F6F01A7C-5191-426A-B988-2DB8500999DE}" type="presOf" srcId="{F3C1708D-459B-4BAA-A679-9088AFFBCCF6}" destId="{611C9975-1CD4-4306-8F04-EBEA70C928B5}" srcOrd="0" destOrd="0" presId="urn:microsoft.com/office/officeart/2008/layout/LinedList"/>
    <dgm:cxn modelId="{A60D2494-E7CA-4B0C-9173-B59FE9598D5A}" srcId="{4B0A8541-F873-4CB5-862B-8D2D03B8B50C}" destId="{9584B328-9774-4EBB-A12A-CCB88AC53AFE}" srcOrd="1" destOrd="0" parTransId="{5FF8BF33-5404-4209-ABAE-CE7CAF51CAE4}" sibTransId="{277BA196-2378-424A-B16A-1596C9D6F66D}"/>
    <dgm:cxn modelId="{28A80098-D901-4C79-8AAF-897A2BE9BA0B}" type="presOf" srcId="{4B0A8541-F873-4CB5-862B-8D2D03B8B50C}" destId="{74F1102C-3A00-4425-8C8D-43E51206028A}" srcOrd="0" destOrd="0" presId="urn:microsoft.com/office/officeart/2008/layout/LinedList"/>
    <dgm:cxn modelId="{2382CCC5-C0B6-4DB5-9D78-15B068278C1A}" srcId="{4B0A8541-F873-4CB5-862B-8D2D03B8B50C}" destId="{311F878F-FAF7-4CF8-B997-B3411BC06086}" srcOrd="3" destOrd="0" parTransId="{A1648F86-B6AD-46AF-A9FB-E3CE472917C9}" sibTransId="{40150744-6DD5-44E8-929D-87869263D92D}"/>
    <dgm:cxn modelId="{C6F043DF-F379-45EC-AAF1-0084FDF8FC4E}" srcId="{4B0A8541-F873-4CB5-862B-8D2D03B8B50C}" destId="{7535C5A7-5997-4BD2-B824-EEE8E5E44148}" srcOrd="2" destOrd="0" parTransId="{6FDDE26B-2CE7-4C22-B852-59B09A8A88F4}" sibTransId="{046CC0D7-CDDE-4B8A-9D67-DCF91EC374CF}"/>
    <dgm:cxn modelId="{739763AB-6DEC-4F6D-A621-99F8E845A6B6}" type="presParOf" srcId="{74F1102C-3A00-4425-8C8D-43E51206028A}" destId="{C5312BBB-20C8-45D6-952B-215134D70A4E}" srcOrd="0" destOrd="0" presId="urn:microsoft.com/office/officeart/2008/layout/LinedList"/>
    <dgm:cxn modelId="{2EB6886E-2CC7-4A93-A49E-075576E9D01A}" type="presParOf" srcId="{74F1102C-3A00-4425-8C8D-43E51206028A}" destId="{9FCFB8AE-6E80-4E09-B211-2A4EF62CF1E7}" srcOrd="1" destOrd="0" presId="urn:microsoft.com/office/officeart/2008/layout/LinedList"/>
    <dgm:cxn modelId="{D820B738-6288-4E76-AFD9-8886F7258AE9}" type="presParOf" srcId="{9FCFB8AE-6E80-4E09-B211-2A4EF62CF1E7}" destId="{611C9975-1CD4-4306-8F04-EBEA70C928B5}" srcOrd="0" destOrd="0" presId="urn:microsoft.com/office/officeart/2008/layout/LinedList"/>
    <dgm:cxn modelId="{6F06CDC8-E789-41EF-BBA5-679F8369741E}" type="presParOf" srcId="{9FCFB8AE-6E80-4E09-B211-2A4EF62CF1E7}" destId="{5FD4FEA3-21CA-4E76-9C07-AD261D3ECD64}" srcOrd="1" destOrd="0" presId="urn:microsoft.com/office/officeart/2008/layout/LinedList"/>
    <dgm:cxn modelId="{1FA47D42-BD3E-45DD-B6E5-1C26C5371B72}" type="presParOf" srcId="{74F1102C-3A00-4425-8C8D-43E51206028A}" destId="{A79C311D-A880-4F6C-8C4C-A3C37FFE8038}" srcOrd="2" destOrd="0" presId="urn:microsoft.com/office/officeart/2008/layout/LinedList"/>
    <dgm:cxn modelId="{FFDF0721-2D37-44E5-A703-E83D6D402DFA}" type="presParOf" srcId="{74F1102C-3A00-4425-8C8D-43E51206028A}" destId="{32651F03-49B0-4FB3-9675-BE0DCD6EE4BC}" srcOrd="3" destOrd="0" presId="urn:microsoft.com/office/officeart/2008/layout/LinedList"/>
    <dgm:cxn modelId="{07DA2250-C7B3-4D9E-A9CE-865D87120F55}" type="presParOf" srcId="{32651F03-49B0-4FB3-9675-BE0DCD6EE4BC}" destId="{AD17D6F8-E2F4-421A-8B8F-C0300C0360A7}" srcOrd="0" destOrd="0" presId="urn:microsoft.com/office/officeart/2008/layout/LinedList"/>
    <dgm:cxn modelId="{E631070C-5754-448B-ACC0-BD6B3925903D}" type="presParOf" srcId="{32651F03-49B0-4FB3-9675-BE0DCD6EE4BC}" destId="{ED8EA5DF-A349-44B1-BADE-235F53F75B85}" srcOrd="1" destOrd="0" presId="urn:microsoft.com/office/officeart/2008/layout/LinedList"/>
    <dgm:cxn modelId="{814A0477-0E9A-47AB-9CFA-C79257B7F97B}" type="presParOf" srcId="{74F1102C-3A00-4425-8C8D-43E51206028A}" destId="{D4BDE8A4-9599-4E4A-BA42-D0BC2096B1CC}" srcOrd="4" destOrd="0" presId="urn:microsoft.com/office/officeart/2008/layout/LinedList"/>
    <dgm:cxn modelId="{25D48338-A653-4E61-858A-6B336F5425B1}" type="presParOf" srcId="{74F1102C-3A00-4425-8C8D-43E51206028A}" destId="{18F92B5D-6210-41DB-9F71-51B215AD261A}" srcOrd="5" destOrd="0" presId="urn:microsoft.com/office/officeart/2008/layout/LinedList"/>
    <dgm:cxn modelId="{F8CE1FAE-465C-4586-B685-CFD0583DFAD5}" type="presParOf" srcId="{18F92B5D-6210-41DB-9F71-51B215AD261A}" destId="{5DD7D024-BFA6-4260-9E18-1A5BF654FD71}" srcOrd="0" destOrd="0" presId="urn:microsoft.com/office/officeart/2008/layout/LinedList"/>
    <dgm:cxn modelId="{6EFFDD52-822F-4844-8D55-0BB5EE6EB235}" type="presParOf" srcId="{18F92B5D-6210-41DB-9F71-51B215AD261A}" destId="{203656E2-2931-4537-80C0-E93F4256A9DB}" srcOrd="1" destOrd="0" presId="urn:microsoft.com/office/officeart/2008/layout/LinedList"/>
    <dgm:cxn modelId="{4BA6D6A2-2EAE-4A21-9FDE-16342B9F853F}" type="presParOf" srcId="{74F1102C-3A00-4425-8C8D-43E51206028A}" destId="{7E264280-245C-4A6D-8441-8AF3C17FCDC2}" srcOrd="6" destOrd="0" presId="urn:microsoft.com/office/officeart/2008/layout/LinedList"/>
    <dgm:cxn modelId="{6FE4E52C-4AE5-42A4-9C1E-301088C69CAC}" type="presParOf" srcId="{74F1102C-3A00-4425-8C8D-43E51206028A}" destId="{0D565AEA-9C0C-466C-943F-34A7E1208FE9}" srcOrd="7" destOrd="0" presId="urn:microsoft.com/office/officeart/2008/layout/LinedList"/>
    <dgm:cxn modelId="{84A0AABD-E3DB-45C9-BC33-3F1355B73E4D}" type="presParOf" srcId="{0D565AEA-9C0C-466C-943F-34A7E1208FE9}" destId="{D2B4975A-A341-4973-AF2E-DB6CDFF712C8}" srcOrd="0" destOrd="0" presId="urn:microsoft.com/office/officeart/2008/layout/LinedList"/>
    <dgm:cxn modelId="{F8827229-C943-432D-8DBA-BF7047E1E11E}" type="presParOf" srcId="{0D565AEA-9C0C-466C-943F-34A7E1208FE9}" destId="{ADDF205C-852E-4A75-9AA0-79214C6FB16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12BBB-20C8-45D6-952B-215134D70A4E}">
      <dsp:nvSpPr>
        <dsp:cNvPr id="0" name=""/>
        <dsp:cNvSpPr/>
      </dsp:nvSpPr>
      <dsp:spPr>
        <a:xfrm>
          <a:off x="0" y="0"/>
          <a:ext cx="382218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C9975-1CD4-4306-8F04-EBEA70C928B5}">
      <dsp:nvSpPr>
        <dsp:cNvPr id="0" name=""/>
        <dsp:cNvSpPr/>
      </dsp:nvSpPr>
      <dsp:spPr>
        <a:xfrm>
          <a:off x="0" y="0"/>
          <a:ext cx="3822189" cy="935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Introduction</a:t>
          </a:r>
        </a:p>
      </dsp:txBody>
      <dsp:txXfrm>
        <a:off x="0" y="0"/>
        <a:ext cx="3822189" cy="935690"/>
      </dsp:txXfrm>
    </dsp:sp>
    <dsp:sp modelId="{A79C311D-A880-4F6C-8C4C-A3C37FFE8038}">
      <dsp:nvSpPr>
        <dsp:cNvPr id="0" name=""/>
        <dsp:cNvSpPr/>
      </dsp:nvSpPr>
      <dsp:spPr>
        <a:xfrm>
          <a:off x="0" y="935690"/>
          <a:ext cx="38221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7D6F8-E2F4-421A-8B8F-C0300C0360A7}">
      <dsp:nvSpPr>
        <dsp:cNvPr id="0" name=""/>
        <dsp:cNvSpPr/>
      </dsp:nvSpPr>
      <dsp:spPr>
        <a:xfrm>
          <a:off x="0" y="935690"/>
          <a:ext cx="3822189" cy="935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Data Sources</a:t>
          </a:r>
        </a:p>
      </dsp:txBody>
      <dsp:txXfrm>
        <a:off x="0" y="935690"/>
        <a:ext cx="3822189" cy="935690"/>
      </dsp:txXfrm>
    </dsp:sp>
    <dsp:sp modelId="{D4BDE8A4-9599-4E4A-BA42-D0BC2096B1CC}">
      <dsp:nvSpPr>
        <dsp:cNvPr id="0" name=""/>
        <dsp:cNvSpPr/>
      </dsp:nvSpPr>
      <dsp:spPr>
        <a:xfrm>
          <a:off x="0" y="1871381"/>
          <a:ext cx="382218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7D024-BFA6-4260-9E18-1A5BF654FD71}">
      <dsp:nvSpPr>
        <dsp:cNvPr id="0" name=""/>
        <dsp:cNvSpPr/>
      </dsp:nvSpPr>
      <dsp:spPr>
        <a:xfrm>
          <a:off x="0" y="1871381"/>
          <a:ext cx="3822189" cy="935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Methodologies</a:t>
          </a:r>
        </a:p>
      </dsp:txBody>
      <dsp:txXfrm>
        <a:off x="0" y="1871381"/>
        <a:ext cx="3822189" cy="935690"/>
      </dsp:txXfrm>
    </dsp:sp>
    <dsp:sp modelId="{7E264280-245C-4A6D-8441-8AF3C17FCDC2}">
      <dsp:nvSpPr>
        <dsp:cNvPr id="0" name=""/>
        <dsp:cNvSpPr/>
      </dsp:nvSpPr>
      <dsp:spPr>
        <a:xfrm>
          <a:off x="0" y="2807071"/>
          <a:ext cx="38221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4975A-A341-4973-AF2E-DB6CDFF712C8}">
      <dsp:nvSpPr>
        <dsp:cNvPr id="0" name=""/>
        <dsp:cNvSpPr/>
      </dsp:nvSpPr>
      <dsp:spPr>
        <a:xfrm>
          <a:off x="0" y="2807071"/>
          <a:ext cx="3822189" cy="935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Expected Outcomes</a:t>
          </a:r>
        </a:p>
      </dsp:txBody>
      <dsp:txXfrm>
        <a:off x="0" y="2807071"/>
        <a:ext cx="3822189" cy="9356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48BE7-A9F5-4DF9-BB64-613E32F470D5}" type="datetimeFigureOut">
              <a:rPr lang="en-IN" smtClean="0"/>
              <a:t>29-01-2024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47E15-810B-4046-A6B5-9242AB260124}" type="slidenum">
              <a:rPr lang="en-IN" smtClean="0"/>
              <a:t>‹#›</a:t>
            </a:fld>
            <a:endParaRPr lang="en-IN"/>
          </a:p>
        </p:txBody>
      </p:sp>
    </p:spTree>
    <p:extLst>
      <p:ext uri="{BB962C8B-B14F-4D97-AF65-F5344CB8AC3E}">
        <p14:creationId xmlns:p14="http://schemas.microsoft.com/office/powerpoint/2010/main" val="303932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9320-6776-4BF8-A793-C9EFA6BE06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D00568-60F2-4AF4-AFD2-46213531BE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D480A8-6064-4994-8B44-3F156C0F58A1}"/>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BA277E77-268F-4B0B-9EB5-79C57B7EC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FC335-71C5-44E4-9888-F56CF5896ECF}"/>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51509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72D9-B9A3-4C53-AF36-891C86532D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5121D7-5B36-4E04-A164-BF6CD96CE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B2E3B2-9322-46DA-8073-5373222775B2}"/>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0193ECA9-F9F7-4DA0-AD96-E799D4A12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9B2DA-6D97-47FC-8A89-DB7123638363}"/>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319025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E8129-15BA-469B-A5AF-865CC3554E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85A515-F163-43D1-ACCD-5A94796060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CBBF5-4B65-4B14-B49B-BA3D9885FE1F}"/>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7D59C480-ED41-47A6-BA8C-D1011A460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C66CD-B3FE-4DE8-B58B-289EEDC32F06}"/>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220013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1A04-E9B0-49C1-A70B-6426F8E04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47943-C707-4A5C-9596-74FC514CF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FE24D-CF01-4F72-8386-4E0A15F12BFE}"/>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A1C7CA42-74CA-407F-A014-473181665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92C1A-D4D9-4372-94EC-C401C9EBE71C}"/>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105988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BDEE-5518-4A26-A78B-DEB2DAD69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ABD6FC-0821-432D-ACC0-620E21439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172AEC-1030-40B6-8B79-0A6505C51D68}"/>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8F1E6D75-A4FB-4498-B58F-8AFA1D13F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57A1E-27C1-4DD1-B9E0-00FAE5177800}"/>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66186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E24C-2B40-4B6C-9BF8-D63D63A8C1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D8E6C-3969-4C58-900C-FE70FA4493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B7FD6B-492F-4BA3-B27A-E15DB4E552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785F6E-3D5B-434D-B458-4DF4B265A787}"/>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6" name="Footer Placeholder 5">
            <a:extLst>
              <a:ext uri="{FF2B5EF4-FFF2-40B4-BE49-F238E27FC236}">
                <a16:creationId xmlns:a16="http://schemas.microsoft.com/office/drawing/2014/main" id="{671F7356-1DB4-4474-8418-23D277C33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20CA-98D8-4BE4-9895-322087211D1D}"/>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150016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7704-FAD8-404D-B8DE-DB83DC087E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431258-94E8-4728-9F4C-2B169B5AD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B7A18B-2DC3-4B90-BE11-F4892BDD5C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B46918-D68B-4372-8579-D59408B60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DDC422-C3B5-4940-A380-566C3CAEA6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0CA856-289A-41AD-91E7-3BC8391AD7FD}"/>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8" name="Footer Placeholder 7">
            <a:extLst>
              <a:ext uri="{FF2B5EF4-FFF2-40B4-BE49-F238E27FC236}">
                <a16:creationId xmlns:a16="http://schemas.microsoft.com/office/drawing/2014/main" id="{08E33BFD-970A-430F-95B6-8B8129013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D3BD78-8228-459F-ABD8-C828F3910981}"/>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80594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1280-00FB-4C30-A0DA-2B28B67CA1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27C53-ADCA-4A42-8E89-E88324F3A021}"/>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4" name="Footer Placeholder 3">
            <a:extLst>
              <a:ext uri="{FF2B5EF4-FFF2-40B4-BE49-F238E27FC236}">
                <a16:creationId xmlns:a16="http://schemas.microsoft.com/office/drawing/2014/main" id="{6C966877-AFFF-4CA5-9737-74CAD6F091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BB489E-F53C-493C-A82F-612B5B34A96D}"/>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46380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9B9D72-A6EF-4AAB-B68E-58F0BF1246AD}"/>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3" name="Footer Placeholder 2">
            <a:extLst>
              <a:ext uri="{FF2B5EF4-FFF2-40B4-BE49-F238E27FC236}">
                <a16:creationId xmlns:a16="http://schemas.microsoft.com/office/drawing/2014/main" id="{9ECC76EC-9D18-4362-9C61-AA29D0D711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DA778F-11E6-48C9-859B-B3487F8E993D}"/>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39305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F233-49A5-4015-BA27-19143DAD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D55236-3D4B-4056-B5B6-DBACE92A0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B0A0FB-FB04-4828-B445-86A41C939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023C7-F662-4BBF-969A-8F298AD6676F}"/>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6" name="Footer Placeholder 5">
            <a:extLst>
              <a:ext uri="{FF2B5EF4-FFF2-40B4-BE49-F238E27FC236}">
                <a16:creationId xmlns:a16="http://schemas.microsoft.com/office/drawing/2014/main" id="{17303504-EB96-4008-A35B-8F53CAEA60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3ABD6-613C-49E9-A597-71F49144E27F}"/>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108330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E348-F552-4E6F-B6E8-49490823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D979A4-593C-47F2-9915-EEC5C75C0A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9A3E5-36E0-4312-A069-394BF8FF5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B2CFD-CDE3-4D50-BFB2-D6428ACEF975}"/>
              </a:ext>
            </a:extLst>
          </p:cNvPr>
          <p:cNvSpPr>
            <a:spLocks noGrp="1"/>
          </p:cNvSpPr>
          <p:nvPr>
            <p:ph type="dt" sz="half" idx="10"/>
          </p:nvPr>
        </p:nvSpPr>
        <p:spPr/>
        <p:txBody>
          <a:bodyPr/>
          <a:lstStyle/>
          <a:p>
            <a:fld id="{8149418C-93EE-4CCB-B590-34964AB9A5AD}" type="datetimeFigureOut">
              <a:rPr lang="en-US" smtClean="0"/>
              <a:t>1/29/2024</a:t>
            </a:fld>
            <a:endParaRPr lang="en-US"/>
          </a:p>
        </p:txBody>
      </p:sp>
      <p:sp>
        <p:nvSpPr>
          <p:cNvPr id="6" name="Footer Placeholder 5">
            <a:extLst>
              <a:ext uri="{FF2B5EF4-FFF2-40B4-BE49-F238E27FC236}">
                <a16:creationId xmlns:a16="http://schemas.microsoft.com/office/drawing/2014/main" id="{87EE795B-CF88-43C5-8C82-D3A107F7F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F35EB-7E39-4102-B5E4-A761D9FFB2DF}"/>
              </a:ext>
            </a:extLst>
          </p:cNvPr>
          <p:cNvSpPr>
            <a:spLocks noGrp="1"/>
          </p:cNvSpPr>
          <p:nvPr>
            <p:ph type="sldNum" sz="quarter" idx="12"/>
          </p:nvPr>
        </p:nvSpPr>
        <p:spPr/>
        <p:txBody>
          <a:bodyPr/>
          <a:lstStyle/>
          <a:p>
            <a:fld id="{B025BD6C-5618-45B2-96DE-A4522C5B1513}" type="slidenum">
              <a:rPr lang="en-US" smtClean="0"/>
              <a:t>‹#›</a:t>
            </a:fld>
            <a:endParaRPr lang="en-US"/>
          </a:p>
        </p:txBody>
      </p:sp>
    </p:spTree>
    <p:extLst>
      <p:ext uri="{BB962C8B-B14F-4D97-AF65-F5344CB8AC3E}">
        <p14:creationId xmlns:p14="http://schemas.microsoft.com/office/powerpoint/2010/main" val="147887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1CD8C-6259-47BE-BF70-8D5F62F797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78A604-3E77-4446-97C7-F47CAED5BC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2C64-E451-4A1B-8F24-3A1EC873A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9418C-93EE-4CCB-B590-34964AB9A5AD}" type="datetimeFigureOut">
              <a:rPr lang="en-US" smtClean="0"/>
              <a:t>1/29/2024</a:t>
            </a:fld>
            <a:endParaRPr lang="en-US"/>
          </a:p>
        </p:txBody>
      </p:sp>
      <p:sp>
        <p:nvSpPr>
          <p:cNvPr id="5" name="Footer Placeholder 4">
            <a:extLst>
              <a:ext uri="{FF2B5EF4-FFF2-40B4-BE49-F238E27FC236}">
                <a16:creationId xmlns:a16="http://schemas.microsoft.com/office/drawing/2014/main" id="{FC5BFC6E-8C4E-499F-9A1B-069A52414A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974B10-3725-4267-81A7-2494F6084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5BD6C-5618-45B2-96DE-A4522C5B1513}" type="slidenum">
              <a:rPr lang="en-US" smtClean="0"/>
              <a:t>‹#›</a:t>
            </a:fld>
            <a:endParaRPr lang="en-US"/>
          </a:p>
        </p:txBody>
      </p:sp>
    </p:spTree>
    <p:extLst>
      <p:ext uri="{BB962C8B-B14F-4D97-AF65-F5344CB8AC3E}">
        <p14:creationId xmlns:p14="http://schemas.microsoft.com/office/powerpoint/2010/main" val="1114278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arunSiga/DSCapstoneProject/tree/DeepakAyyasamy" TargetMode="External"/><Relationship Id="rId2" Type="http://schemas.openxmlformats.org/officeDocument/2006/relationships/hyperlink" Target="https://github.com/TarunSiga/DSCapstoneProject"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github.com/TarunSiga/DSCapstoneProject/tree/saikarthiknaladala" TargetMode="External"/><Relationship Id="rId4" Type="http://schemas.openxmlformats.org/officeDocument/2006/relationships/hyperlink" Target="https://github.com/TarunSiga/DSCapstoneProject/tree/TarunSig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3" name="Rectangle 282">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obot and a cellphone&#10;&#10;Description automatically generated">
            <a:extLst>
              <a:ext uri="{FF2B5EF4-FFF2-40B4-BE49-F238E27FC236}">
                <a16:creationId xmlns:a16="http://schemas.microsoft.com/office/drawing/2014/main" id="{F51CC25A-5428-2B4B-84D8-1A151AC4329C}"/>
              </a:ext>
            </a:extLst>
          </p:cNvPr>
          <p:cNvPicPr>
            <a:picLocks noChangeAspect="1"/>
          </p:cNvPicPr>
          <p:nvPr/>
        </p:nvPicPr>
        <p:blipFill rotWithShape="1">
          <a:blip r:embed="rId2">
            <a:extLst>
              <a:ext uri="{28A0092B-C50C-407E-A947-70E740481C1C}">
                <a14:useLocalDpi xmlns:a14="http://schemas.microsoft.com/office/drawing/2010/main" val="0"/>
              </a:ext>
            </a:extLst>
          </a:blip>
          <a:srcRect t="7887" b="5240"/>
          <a:stretch/>
        </p:blipFill>
        <p:spPr>
          <a:xfrm>
            <a:off x="20" y="-22"/>
            <a:ext cx="12191977" cy="6858022"/>
          </a:xfrm>
          <a:prstGeom prst="rect">
            <a:avLst/>
          </a:prstGeom>
        </p:spPr>
      </p:pic>
      <p:sp>
        <p:nvSpPr>
          <p:cNvPr id="285" name="Rectangle 28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688313-5CB0-471F-BBA7-89FC09AA509D}"/>
              </a:ext>
            </a:extLst>
          </p:cNvPr>
          <p:cNvSpPr>
            <a:spLocks noGrp="1"/>
          </p:cNvSpPr>
          <p:nvPr>
            <p:ph type="ctrTitle"/>
          </p:nvPr>
        </p:nvSpPr>
        <p:spPr>
          <a:xfrm>
            <a:off x="643466" y="643467"/>
            <a:ext cx="5452529" cy="3569242"/>
          </a:xfrm>
        </p:spPr>
        <p:txBody>
          <a:bodyPr vert="horz" lIns="91440" tIns="45720" rIns="91440" bIns="45720" rtlCol="0" anchor="t">
            <a:normAutofit/>
          </a:bodyPr>
          <a:lstStyle/>
          <a:p>
            <a:pPr algn="l"/>
            <a:r>
              <a:rPr lang="en-US" sz="5200" kern="1200" spc="-50">
                <a:solidFill>
                  <a:srgbClr val="FFFFFF"/>
                </a:solidFill>
                <a:latin typeface="Times New Roman" panose="02020603050405020304" pitchFamily="18" charset="0"/>
                <a:cs typeface="Times New Roman" panose="02020603050405020304" pitchFamily="18" charset="0"/>
              </a:rPr>
              <a:t>UMKC Chatbot</a:t>
            </a:r>
            <a:endParaRPr lang="en-US" sz="5200" kern="1200" spc="-50">
              <a:solidFill>
                <a:srgbClr val="FFFFFF"/>
              </a:solidFill>
              <a:effectLst/>
              <a:latin typeface="Times New Roman" panose="02020603050405020304" pitchFamily="18" charset="0"/>
              <a:cs typeface="Times New Roman" panose="02020603050405020304" pitchFamily="18" charset="0"/>
            </a:endParaRPr>
          </a:p>
        </p:txBody>
      </p:sp>
      <p:sp>
        <p:nvSpPr>
          <p:cNvPr id="287" name="Rectangle 28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45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2" name="Rectangle 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3" name="Picture 402" descr="CPU with binary numbers and blueprint">
            <a:extLst>
              <a:ext uri="{FF2B5EF4-FFF2-40B4-BE49-F238E27FC236}">
                <a16:creationId xmlns:a16="http://schemas.microsoft.com/office/drawing/2014/main" id="{409148FC-D726-87E4-1AEB-E307456FD72B}"/>
              </a:ext>
            </a:extLst>
          </p:cNvPr>
          <p:cNvPicPr>
            <a:picLocks noChangeAspect="1"/>
          </p:cNvPicPr>
          <p:nvPr/>
        </p:nvPicPr>
        <p:blipFill rotWithShape="1">
          <a:blip r:embed="rId2"/>
          <a:srcRect l="12813" r="7875"/>
          <a:stretch/>
        </p:blipFill>
        <p:spPr>
          <a:xfrm>
            <a:off x="1" y="10"/>
            <a:ext cx="9669642" cy="6857990"/>
          </a:xfrm>
          <a:prstGeom prst="rect">
            <a:avLst/>
          </a:prstGeom>
        </p:spPr>
      </p:pic>
      <p:sp>
        <p:nvSpPr>
          <p:cNvPr id="423" name="Rectangle 4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531610" y="365125"/>
            <a:ext cx="3822189" cy="1899912"/>
          </a:xfrm>
        </p:spPr>
        <p:txBody>
          <a:bodyPr>
            <a:normAutofit/>
          </a:bodyPr>
          <a:lstStyle/>
          <a:p>
            <a:r>
              <a:rPr lang="en-US" sz="4000">
                <a:latin typeface="Times New Roman" panose="02020603050405020304" pitchFamily="18" charset="0"/>
                <a:cs typeface="Times New Roman" panose="02020603050405020304" pitchFamily="18" charset="0"/>
              </a:rPr>
              <a:t>Limitations</a:t>
            </a:r>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7496872" y="1811203"/>
            <a:ext cx="4345542" cy="4288146"/>
          </a:xfrm>
        </p:spPr>
        <p:txBody>
          <a:bodyPr>
            <a:normAutofit/>
          </a:bodyPr>
          <a:lstStyle/>
          <a:p>
            <a:pPr algn="just">
              <a:lnSpc>
                <a:spcPct val="150000"/>
              </a:lnSpc>
              <a:spcAft>
                <a:spcPts val="800"/>
              </a:spcAft>
              <a:buFont typeface="Wingdings" panose="05000000000000000000" pitchFamily="2" charset="2"/>
              <a:buChar char="§"/>
              <a:tabLst>
                <a:tab pos="457200" algn="l"/>
              </a:tabLst>
            </a:pPr>
            <a:r>
              <a:rPr lang="en-US" sz="1100" dirty="0">
                <a:effectLst/>
                <a:latin typeface="Times New Roman" panose="02020603050405020304" pitchFamily="18" charset="0"/>
                <a:ea typeface="Calibri" panose="020F0502020204030204" pitchFamily="34" charset="0"/>
                <a:cs typeface="Gautami" panose="020B0502040204020203" pitchFamily="34" charset="0"/>
              </a:rPr>
              <a:t>Application constraints: Since the bot is specifically built to answer queries on University of Missouri Kansas City, it cannot be reused as a generic bot for other universities. Structure can be replicated but many features might need rebuilding based on the complexity of other university websites.</a:t>
            </a:r>
            <a:endParaRPr lang="en-IN" sz="1100" dirty="0">
              <a:effectLst/>
              <a:latin typeface="Times New Roman" panose="02020603050405020304" pitchFamily="18" charset="0"/>
              <a:ea typeface="Calibri" panose="020F0502020204030204" pitchFamily="34" charset="0"/>
              <a:cs typeface="Gautami" panose="020B0502040204020203" pitchFamily="34" charset="0"/>
            </a:endParaRPr>
          </a:p>
          <a:p>
            <a:pPr algn="just">
              <a:lnSpc>
                <a:spcPct val="150000"/>
              </a:lnSpc>
              <a:spcAft>
                <a:spcPts val="800"/>
              </a:spcAft>
              <a:buFont typeface="Wingdings" panose="05000000000000000000" pitchFamily="2" charset="2"/>
              <a:buChar char="§"/>
              <a:tabLst>
                <a:tab pos="457200" algn="l"/>
              </a:tabLst>
            </a:pPr>
            <a:r>
              <a:rPr lang="en-US" sz="1100" dirty="0">
                <a:effectLst/>
                <a:latin typeface="Times New Roman" panose="02020603050405020304" pitchFamily="18" charset="0"/>
                <a:ea typeface="Calibri" panose="020F0502020204030204" pitchFamily="34" charset="0"/>
                <a:cs typeface="Gautami" panose="020B0502040204020203" pitchFamily="34" charset="0"/>
              </a:rPr>
              <a:t>Hallucination: Chatbot may face challenges related to hallucination as it is an extension of Llama2, where it generates information that appears coherent but is not grounded in actual data. This phenomenon can lead to the dissemination of inaccurate or misleading details, especially in dynamic environments such as universities where information is subject to frequent updates.</a:t>
            </a:r>
            <a:endParaRPr lang="en-IN" sz="1100" dirty="0">
              <a:effectLst/>
              <a:latin typeface="Times New Roman" panose="02020603050405020304" pitchFamily="18" charset="0"/>
              <a:ea typeface="Calibri" panose="020F0502020204030204" pitchFamily="34" charset="0"/>
              <a:cs typeface="Gautami" panose="020B0502040204020203" pitchFamily="34" charset="0"/>
            </a:endParaRPr>
          </a:p>
          <a:p>
            <a:pPr algn="just">
              <a:lnSpc>
                <a:spcPct val="150000"/>
              </a:lnSpc>
              <a:spcAft>
                <a:spcPts val="800"/>
              </a:spcAft>
              <a:buFont typeface="Wingdings" panose="05000000000000000000" pitchFamily="2" charset="2"/>
              <a:buChar char="§"/>
              <a:tabLst>
                <a:tab pos="457200" algn="l"/>
              </a:tabLst>
            </a:pPr>
            <a:r>
              <a:rPr lang="en-US" sz="1100" dirty="0">
                <a:effectLst/>
                <a:latin typeface="Times New Roman" panose="02020603050405020304" pitchFamily="18" charset="0"/>
                <a:ea typeface="Calibri" panose="020F0502020204030204" pitchFamily="34" charset="0"/>
                <a:cs typeface="Gautami" panose="020B0502040204020203" pitchFamily="34" charset="0"/>
              </a:rPr>
              <a:t>Language Constraints: Initially, the chatbot will support English language interaction only, with plans for multi-language support in future project iterations. </a:t>
            </a:r>
            <a:endParaRPr lang="en-IN" sz="1100" dirty="0">
              <a:effectLst/>
              <a:latin typeface="Times New Roman" panose="02020603050405020304" pitchFamily="18" charset="0"/>
              <a:ea typeface="Calibri" panose="020F0502020204030204" pitchFamily="34" charset="0"/>
              <a:cs typeface="Gautami" panose="020B0502040204020203" pitchFamily="34" charset="0"/>
            </a:endParaRPr>
          </a:p>
          <a:p>
            <a:pPr algn="just">
              <a:lnSpc>
                <a:spcPct val="150000"/>
              </a:lnSpc>
              <a:buFont typeface="Wingdings" panose="05000000000000000000" pitchFamily="2" charset="2"/>
              <a:buChar char="§"/>
            </a:pPr>
            <a:endParaRPr lang="en-IN" sz="1100" dirty="0">
              <a:effectLst/>
              <a:latin typeface="Times New Roman" panose="02020603050405020304" pitchFamily="18" charset="0"/>
              <a:ea typeface="Times New Roman" panose="02020603050405020304" pitchFamily="18" charset="0"/>
              <a:cs typeface="Gautami" panose="020B0502040204020203" pitchFamily="34" charset="0"/>
            </a:endParaRPr>
          </a:p>
        </p:txBody>
      </p:sp>
    </p:spTree>
    <p:extLst>
      <p:ext uri="{BB962C8B-B14F-4D97-AF65-F5344CB8AC3E}">
        <p14:creationId xmlns:p14="http://schemas.microsoft.com/office/powerpoint/2010/main" val="1009038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61802" y="762001"/>
            <a:ext cx="4080362" cy="1708242"/>
          </a:xfrm>
        </p:spPr>
        <p:txBody>
          <a:bodyPr anchor="ctr">
            <a:normAutofit/>
          </a:bodyPr>
          <a:lstStyle/>
          <a:p>
            <a:r>
              <a:rPr lang="en-US" sz="4000" dirty="0">
                <a:latin typeface="Times New Roman" panose="02020603050405020304" pitchFamily="18" charset="0"/>
                <a:cs typeface="Times New Roman" panose="02020603050405020304" pitchFamily="18" charset="0"/>
              </a:rPr>
              <a:t>Data Sources</a:t>
            </a:r>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761803" y="2470244"/>
            <a:ext cx="4080361" cy="3769834"/>
          </a:xfrm>
        </p:spPr>
        <p:txBody>
          <a:bodyPr anchor="ctr">
            <a:normAutofit/>
          </a:bodyPr>
          <a:lstStyle/>
          <a:p>
            <a:pPr lvl="0">
              <a:spcAft>
                <a:spcPts val="800"/>
              </a:spcAft>
              <a:buFont typeface="Wingdings" panose="05000000000000000000" pitchFamily="2" charset="2"/>
              <a:buChar char="§"/>
              <a:tabLst>
                <a:tab pos="457200" algn="l"/>
              </a:tabLst>
            </a:pPr>
            <a:r>
              <a:rPr lang="en-US" sz="1700">
                <a:effectLst/>
                <a:latin typeface="Times New Roman" panose="02020603050405020304" pitchFamily="18" charset="0"/>
                <a:ea typeface="Calibri" panose="020F0502020204030204" pitchFamily="34" charset="0"/>
                <a:cs typeface="Gautami" panose="020B0502040204020203" pitchFamily="34" charset="0"/>
              </a:rPr>
              <a:t>University Data: Scraping University related information by building a custom web-scraper. This dataset can be used to fine-tune Llama2.</a:t>
            </a:r>
            <a:endParaRPr lang="en-IN" sz="1700">
              <a:effectLst/>
              <a:latin typeface="Times New Roman" panose="02020603050405020304" pitchFamily="18" charset="0"/>
              <a:ea typeface="Calibri" panose="020F0502020204030204" pitchFamily="34" charset="0"/>
              <a:cs typeface="Gautami" panose="020B0502040204020203" pitchFamily="34" charset="0"/>
            </a:endParaRPr>
          </a:p>
          <a:p>
            <a:pPr lvl="0">
              <a:spcAft>
                <a:spcPts val="800"/>
              </a:spcAft>
              <a:buFont typeface="Wingdings" panose="05000000000000000000" pitchFamily="2" charset="2"/>
              <a:buChar char="§"/>
              <a:tabLst>
                <a:tab pos="457200" algn="l"/>
              </a:tabLst>
            </a:pPr>
            <a:r>
              <a:rPr lang="en-US" sz="1700">
                <a:effectLst/>
                <a:latin typeface="Times New Roman" panose="02020603050405020304" pitchFamily="18" charset="0"/>
                <a:ea typeface="Calibri" panose="020F0502020204030204" pitchFamily="34" charset="0"/>
                <a:cs typeface="Gautami" panose="020B0502040204020203" pitchFamily="34" charset="0"/>
              </a:rPr>
              <a:t>Chat History: Storing chat history and analyzing frequently queried questions to provide better query experience for users.</a:t>
            </a:r>
            <a:endParaRPr lang="en-IN" sz="1700">
              <a:effectLst/>
              <a:latin typeface="Times New Roman" panose="02020603050405020304" pitchFamily="18" charset="0"/>
              <a:ea typeface="Calibri" panose="020F0502020204030204" pitchFamily="34" charset="0"/>
              <a:cs typeface="Gautami" panose="020B0502040204020203" pitchFamily="34" charset="0"/>
            </a:endParaRPr>
          </a:p>
          <a:p>
            <a:pPr>
              <a:spcAft>
                <a:spcPts val="800"/>
              </a:spcAft>
              <a:buFont typeface="Wingdings" panose="05000000000000000000" pitchFamily="2" charset="2"/>
              <a:buChar char="§"/>
            </a:pPr>
            <a:r>
              <a:rPr lang="en-US" sz="1700">
                <a:effectLst/>
                <a:latin typeface="Times New Roman" panose="02020603050405020304" pitchFamily="18" charset="0"/>
                <a:ea typeface="Calibri" panose="020F0502020204030204" pitchFamily="34" charset="0"/>
                <a:cs typeface="Gautami" panose="020B0502040204020203" pitchFamily="34" charset="0"/>
              </a:rPr>
              <a:t>By clearly defining the project's focus, acknowledging its limitations, and specifying the data sources we will utilize, we aim to set realistic expectations and provide a comprehensive roadmap for project implementation.</a:t>
            </a:r>
            <a:endParaRPr lang="en-IN" sz="1700">
              <a:effectLst/>
              <a:latin typeface="Times New Roman" panose="02020603050405020304" pitchFamily="18" charset="0"/>
              <a:ea typeface="Calibri" panose="020F0502020204030204" pitchFamily="34" charset="0"/>
              <a:cs typeface="Gautami" panose="020B0502040204020203" pitchFamily="34" charset="0"/>
            </a:endParaRPr>
          </a:p>
        </p:txBody>
      </p:sp>
      <p:sp>
        <p:nvSpPr>
          <p:cNvPr id="438" name="Rectangle 43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5" name="Picture 424" descr="Technological background">
            <a:extLst>
              <a:ext uri="{FF2B5EF4-FFF2-40B4-BE49-F238E27FC236}">
                <a16:creationId xmlns:a16="http://schemas.microsoft.com/office/drawing/2014/main" id="{0C3BEEFD-D76A-AC5B-66BB-80EDF1592509}"/>
              </a:ext>
            </a:extLst>
          </p:cNvPr>
          <p:cNvPicPr>
            <a:picLocks noChangeAspect="1"/>
          </p:cNvPicPr>
          <p:nvPr/>
        </p:nvPicPr>
        <p:blipFill rotWithShape="1">
          <a:blip r:embed="rId2"/>
          <a:srcRect l="12865" r="27801" b="-2"/>
          <a:stretch/>
        </p:blipFill>
        <p:spPr>
          <a:xfrm>
            <a:off x="6370664" y="737488"/>
            <a:ext cx="4784869" cy="5383025"/>
          </a:xfrm>
          <a:prstGeom prst="rect">
            <a:avLst/>
          </a:prstGeom>
        </p:spPr>
      </p:pic>
    </p:spTree>
    <p:extLst>
      <p:ext uri="{BB962C8B-B14F-4D97-AF65-F5344CB8AC3E}">
        <p14:creationId xmlns:p14="http://schemas.microsoft.com/office/powerpoint/2010/main" val="234184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5980638" y="1128094"/>
            <a:ext cx="5262386" cy="1415270"/>
          </a:xfrm>
        </p:spPr>
        <p:txBody>
          <a:bodyPr anchor="t">
            <a:normAutofit/>
          </a:bodyPr>
          <a:lstStyle/>
          <a:p>
            <a:r>
              <a:rPr lang="en-US" sz="3200">
                <a:latin typeface="Times New Roman" panose="02020603050405020304" pitchFamily="18" charset="0"/>
                <a:cs typeface="Times New Roman" panose="02020603050405020304" pitchFamily="18" charset="0"/>
              </a:rPr>
              <a:t>Methodologies</a:t>
            </a:r>
          </a:p>
        </p:txBody>
      </p:sp>
      <p:pic>
        <p:nvPicPr>
          <p:cNvPr id="4" name="Picture 3" descr="A finger touching a button&#10;&#10;Description automatically generated">
            <a:extLst>
              <a:ext uri="{FF2B5EF4-FFF2-40B4-BE49-F238E27FC236}">
                <a16:creationId xmlns:a16="http://schemas.microsoft.com/office/drawing/2014/main" id="{C79A73EE-F093-8A30-0387-13B6A37DB60F}"/>
              </a:ext>
            </a:extLst>
          </p:cNvPr>
          <p:cNvPicPr>
            <a:picLocks noChangeAspect="1"/>
          </p:cNvPicPr>
          <p:nvPr/>
        </p:nvPicPr>
        <p:blipFill rotWithShape="1">
          <a:blip r:embed="rId2">
            <a:extLst>
              <a:ext uri="{28A0092B-C50C-407E-A947-70E740481C1C}">
                <a14:useLocalDpi xmlns:a14="http://schemas.microsoft.com/office/drawing/2010/main" val="0"/>
              </a:ext>
            </a:extLst>
          </a:blip>
          <a:srcRect b="2381"/>
          <a:stretch/>
        </p:blipFill>
        <p:spPr>
          <a:xfrm>
            <a:off x="1" y="1"/>
            <a:ext cx="5262386" cy="3429000"/>
          </a:xfrm>
          <a:prstGeom prst="rect">
            <a:avLst/>
          </a:prstGeom>
        </p:spPr>
      </p:pic>
      <p:cxnSp>
        <p:nvCxnSpPr>
          <p:cNvPr id="443" name="Straight Connector 44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FA7C0737-FEA7-73E3-3C49-E9E6CE32D288}"/>
              </a:ext>
            </a:extLst>
          </p:cNvPr>
          <p:cNvPicPr>
            <a:picLocks noChangeAspect="1"/>
          </p:cNvPicPr>
          <p:nvPr/>
        </p:nvPicPr>
        <p:blipFill rotWithShape="1">
          <a:blip r:embed="rId3">
            <a:extLst>
              <a:ext uri="{28A0092B-C50C-407E-A947-70E740481C1C}">
                <a14:useLocalDpi xmlns:a14="http://schemas.microsoft.com/office/drawing/2010/main" val="0"/>
              </a:ext>
            </a:extLst>
          </a:blip>
          <a:srcRect l="5473" r="8082"/>
          <a:stretch/>
        </p:blipFill>
        <p:spPr>
          <a:xfrm>
            <a:off x="-7252" y="3429000"/>
            <a:ext cx="5269639" cy="3429000"/>
          </a:xfrm>
          <a:prstGeom prst="rect">
            <a:avLst/>
          </a:prstGeom>
        </p:spPr>
      </p:pic>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5980638" y="2543364"/>
            <a:ext cx="5262385" cy="3599019"/>
          </a:xfrm>
        </p:spPr>
        <p:txBody>
          <a:bodyPr>
            <a:normAutofit/>
          </a:bodyPr>
          <a:lstStyle/>
          <a:p>
            <a:pPr>
              <a:spcAft>
                <a:spcPts val="800"/>
              </a:spcAft>
              <a:buFont typeface="Wingdings" panose="05000000000000000000" pitchFamily="2" charset="2"/>
              <a:buChar char="§"/>
              <a:tabLst>
                <a:tab pos="457200" algn="l"/>
              </a:tabLst>
            </a:pPr>
            <a:r>
              <a:rPr lang="en-US" sz="1600">
                <a:effectLst/>
                <a:latin typeface="Times New Roman" panose="02020603050405020304" pitchFamily="18" charset="0"/>
                <a:ea typeface="Calibri" panose="020F0502020204030204" pitchFamily="34" charset="0"/>
                <a:cs typeface="Gautami" panose="020B0502040204020203" pitchFamily="34" charset="0"/>
              </a:rPr>
              <a:t>Advanced Natural Language Processing (NLP): Employ state-of-the-art NLP techniques, utilizing transformer architectures to ensure the chatbot understands and responds contextually to university-specific queries. Fine-tune large language models, such as Llama2, to enhance performance in providing accurate and tailored information.  Implement speech-to-text functionalities to enhance user engagement, allowing for a dynamic conversational flow and accommodating users who prefer voice-based interactions.</a:t>
            </a:r>
            <a:endParaRPr lang="en-IN" sz="1600">
              <a:effectLst/>
              <a:latin typeface="Times New Roman" panose="02020603050405020304" pitchFamily="18" charset="0"/>
              <a:ea typeface="Calibri" panose="020F0502020204030204" pitchFamily="34" charset="0"/>
              <a:cs typeface="Gautami" panose="020B0502040204020203" pitchFamily="34" charset="0"/>
            </a:endParaRPr>
          </a:p>
          <a:p>
            <a:pPr>
              <a:spcAft>
                <a:spcPts val="800"/>
              </a:spcAft>
              <a:buFont typeface="Wingdings" panose="05000000000000000000" pitchFamily="2" charset="2"/>
              <a:buChar char="§"/>
              <a:tabLst>
                <a:tab pos="457200" algn="l"/>
              </a:tabLst>
            </a:pPr>
            <a:r>
              <a:rPr lang="en-US" sz="1600">
                <a:effectLst/>
                <a:latin typeface="Times New Roman" panose="02020603050405020304" pitchFamily="18" charset="0"/>
                <a:ea typeface="Calibri" panose="020F0502020204030204" pitchFamily="34" charset="0"/>
                <a:cs typeface="Gautami" panose="020B0502040204020203" pitchFamily="34" charset="0"/>
              </a:rPr>
              <a:t>Comprehensive API Integrations: Integrate Replicate API to leverage the capabilities of the Llama2 model, ensuring that the chatbot benefits from the latest advancements in language understanding and generation.</a:t>
            </a:r>
            <a:endParaRPr lang="en-IN" sz="1600">
              <a:effectLst/>
              <a:latin typeface="Times New Roman" panose="02020603050405020304" pitchFamily="18"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51061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8" name="Rectangle 44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6392583" y="501651"/>
            <a:ext cx="4434720" cy="1716255"/>
          </a:xfrm>
        </p:spPr>
        <p:txBody>
          <a:bodyPr anchor="b">
            <a:normAutofit/>
          </a:bodyPr>
          <a:lstStyle/>
          <a:p>
            <a:r>
              <a:rPr lang="en-US" sz="5200">
                <a:latin typeface="Times New Roman" panose="02020603050405020304" pitchFamily="18" charset="0"/>
                <a:cs typeface="Times New Roman" panose="02020603050405020304" pitchFamily="18" charset="0"/>
              </a:rPr>
              <a:t>Methodologies</a:t>
            </a:r>
          </a:p>
        </p:txBody>
      </p:sp>
      <p:sp>
        <p:nvSpPr>
          <p:cNvPr id="450" name="Rectangle 44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ogo of an elephant&#10;&#10;Description automatically generated">
            <a:extLst>
              <a:ext uri="{FF2B5EF4-FFF2-40B4-BE49-F238E27FC236}">
                <a16:creationId xmlns:a16="http://schemas.microsoft.com/office/drawing/2014/main" id="{078D8A78-05F7-4CE9-886A-A9E527B964E6}"/>
              </a:ext>
            </a:extLst>
          </p:cNvPr>
          <p:cNvPicPr>
            <a:picLocks noChangeAspect="1"/>
          </p:cNvPicPr>
          <p:nvPr/>
        </p:nvPicPr>
        <p:blipFill rotWithShape="1">
          <a:blip r:embed="rId2">
            <a:extLst>
              <a:ext uri="{28A0092B-C50C-407E-A947-70E740481C1C}">
                <a14:useLocalDpi xmlns:a14="http://schemas.microsoft.com/office/drawing/2010/main" val="0"/>
              </a:ext>
            </a:extLst>
          </a:blip>
          <a:srcRect r="1568" b="3"/>
          <a:stretch/>
        </p:blipFill>
        <p:spPr>
          <a:xfrm>
            <a:off x="279143" y="299508"/>
            <a:ext cx="5221625" cy="3010397"/>
          </a:xfrm>
          <a:prstGeom prst="rect">
            <a:avLst/>
          </a:prstGeom>
        </p:spPr>
      </p:pic>
      <p:pic>
        <p:nvPicPr>
          <p:cNvPr id="10" name="Picture 9" descr="A logo with a crown&#10;&#10;Description automatically generated">
            <a:extLst>
              <a:ext uri="{FF2B5EF4-FFF2-40B4-BE49-F238E27FC236}">
                <a16:creationId xmlns:a16="http://schemas.microsoft.com/office/drawing/2014/main" id="{7D5288A5-940C-9BEA-352F-8D336B3612B6}"/>
              </a:ext>
            </a:extLst>
          </p:cNvPr>
          <p:cNvPicPr>
            <a:picLocks noChangeAspect="1"/>
          </p:cNvPicPr>
          <p:nvPr/>
        </p:nvPicPr>
        <p:blipFill rotWithShape="1">
          <a:blip r:embed="rId3">
            <a:extLst>
              <a:ext uri="{28A0092B-C50C-407E-A947-70E740481C1C}">
                <a14:useLocalDpi xmlns:a14="http://schemas.microsoft.com/office/drawing/2010/main" val="0"/>
              </a:ext>
            </a:extLst>
          </a:blip>
          <a:srcRect r="9372" b="1"/>
          <a:stretch/>
        </p:blipFill>
        <p:spPr>
          <a:xfrm>
            <a:off x="279143" y="3548095"/>
            <a:ext cx="5221625" cy="3010397"/>
          </a:xfrm>
          <a:prstGeom prst="rect">
            <a:avLst/>
          </a:prstGeom>
        </p:spPr>
      </p:pic>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6392583" y="2645922"/>
            <a:ext cx="4434721" cy="3710427"/>
          </a:xfrm>
        </p:spPr>
        <p:txBody>
          <a:bodyPr anchor="t">
            <a:normAutofit/>
          </a:bodyPr>
          <a:lstStyle/>
          <a:p>
            <a:pPr>
              <a:spcAft>
                <a:spcPts val="800"/>
              </a:spcAft>
              <a:buFont typeface="Wingdings" panose="05000000000000000000" pitchFamily="2" charset="2"/>
              <a:buChar char="§"/>
              <a:tabLst>
                <a:tab pos="457200" algn="l"/>
              </a:tabLst>
            </a:pPr>
            <a:r>
              <a:rPr lang="en-US"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rPr>
              <a:t>User Experience (UX) Design Principles: Prioritize universal design principles using streamlit to ensure the chatbot is accessible to users with diverse abilities and limitations. Implement features like speech-to-text for improved accessibility.</a:t>
            </a:r>
            <a:endParaRPr lang="en-IN"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endParaRPr>
          </a:p>
          <a:p>
            <a:pPr>
              <a:spcAft>
                <a:spcPts val="800"/>
              </a:spcAft>
              <a:buFont typeface="Wingdings" panose="05000000000000000000" pitchFamily="2" charset="2"/>
              <a:buChar char="§"/>
              <a:tabLst>
                <a:tab pos="457200" algn="l"/>
              </a:tabLst>
            </a:pPr>
            <a:r>
              <a:rPr lang="en-US"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rPr>
              <a:t>Human-Centered Design: Involve end-users in the design process through interviews and usability testing to gather feedback and ensure the interface meets their specific needs.</a:t>
            </a:r>
            <a:endParaRPr lang="en-IN"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endParaRPr>
          </a:p>
          <a:p>
            <a:pPr>
              <a:spcAft>
                <a:spcPts val="800"/>
              </a:spcAft>
              <a:buFont typeface="Wingdings" panose="05000000000000000000" pitchFamily="2" charset="2"/>
              <a:buChar char="§"/>
              <a:tabLst>
                <a:tab pos="457200" algn="l"/>
              </a:tabLst>
            </a:pPr>
            <a:r>
              <a:rPr lang="en-US"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rPr>
              <a:t>Data-Driven Personalization: Extract meaningful features from user interactions and historical chat data to enhance the effectiveness of personalization algorithms, ensuring that the chatbot tailors responses based on individual preferences. Leveraging PostgreSQL to achieve this.</a:t>
            </a:r>
            <a:endParaRPr lang="en-IN" sz="1400">
              <a:solidFill>
                <a:schemeClr val="tx1">
                  <a:alpha val="80000"/>
                </a:schemeClr>
              </a:solidFill>
              <a:effectLst/>
              <a:latin typeface="Times New Roman" panose="02020603050405020304" pitchFamily="18" charset="0"/>
              <a:ea typeface="Calibri" panose="020F0502020204030204" pitchFamily="34" charset="0"/>
              <a:cs typeface="Gautami" panose="020B0502040204020203" pitchFamily="34" charset="0"/>
            </a:endParaRPr>
          </a:p>
        </p:txBody>
      </p:sp>
      <p:cxnSp>
        <p:nvCxnSpPr>
          <p:cNvPr id="452" name="Straight Connector 45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62000" y="1138036"/>
            <a:ext cx="4085665" cy="828414"/>
          </a:xfrm>
        </p:spPr>
        <p:txBody>
          <a:bodyPr anchor="t">
            <a:normAutofit/>
          </a:bodyPr>
          <a:lstStyle/>
          <a:p>
            <a:r>
              <a:rPr lang="en-US" sz="3200" dirty="0">
                <a:latin typeface="Times New Roman" panose="02020603050405020304" pitchFamily="18" charset="0"/>
                <a:cs typeface="Times New Roman" panose="02020603050405020304" pitchFamily="18" charset="0"/>
              </a:rPr>
              <a:t>Timeline</a:t>
            </a:r>
          </a:p>
        </p:txBody>
      </p:sp>
      <p:cxnSp>
        <p:nvCxnSpPr>
          <p:cNvPr id="310" name="Straight Connector 30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711741" y="1868131"/>
            <a:ext cx="4537587" cy="4431570"/>
          </a:xfrm>
        </p:spPr>
        <p:txBody>
          <a:bodyPr>
            <a:normAutofit/>
          </a:bodyPr>
          <a:lstStyle/>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1-2</a:t>
            </a:r>
            <a:r>
              <a:rPr lang="en-US" sz="1400" dirty="0">
                <a:effectLst/>
                <a:latin typeface="Times New Roman" panose="02020603050405020304" pitchFamily="18" charset="0"/>
                <a:ea typeface="Calibri" panose="020F0502020204030204" pitchFamily="34" charset="0"/>
                <a:cs typeface="Gautami" panose="020B0502040204020203" pitchFamily="34" charset="0"/>
              </a:rPr>
              <a:t>: Requirement gathering and literature review.</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3-4</a:t>
            </a:r>
            <a:r>
              <a:rPr lang="en-US" sz="1400" dirty="0">
                <a:effectLst/>
                <a:latin typeface="Times New Roman" panose="02020603050405020304" pitchFamily="18" charset="0"/>
                <a:ea typeface="Calibri" panose="020F0502020204030204" pitchFamily="34" charset="0"/>
                <a:cs typeface="Gautami" panose="020B0502040204020203" pitchFamily="34" charset="0"/>
              </a:rPr>
              <a:t>: Initial design and prototype development.</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5-6</a:t>
            </a:r>
            <a:r>
              <a:rPr lang="en-US" sz="1400" dirty="0">
                <a:effectLst/>
                <a:latin typeface="Times New Roman" panose="02020603050405020304" pitchFamily="18" charset="0"/>
                <a:ea typeface="Calibri" panose="020F0502020204030204" pitchFamily="34" charset="0"/>
                <a:cs typeface="Gautami" panose="020B0502040204020203" pitchFamily="34" charset="0"/>
              </a:rPr>
              <a:t>: Developing web-scraper and cleaning data to train.</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7-8</a:t>
            </a:r>
            <a:r>
              <a:rPr lang="en-US" sz="1400" dirty="0">
                <a:effectLst/>
                <a:latin typeface="Times New Roman" panose="02020603050405020304" pitchFamily="18" charset="0"/>
                <a:ea typeface="Calibri" panose="020F0502020204030204" pitchFamily="34" charset="0"/>
                <a:cs typeface="Gautami" panose="020B0502040204020203" pitchFamily="34" charset="0"/>
              </a:rPr>
              <a:t>: Fine-tune Llama2 model with training data.</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9-10</a:t>
            </a:r>
            <a:r>
              <a:rPr lang="en-US" sz="1400" dirty="0">
                <a:effectLst/>
                <a:latin typeface="Times New Roman" panose="02020603050405020304" pitchFamily="18" charset="0"/>
                <a:ea typeface="Calibri" panose="020F0502020204030204" pitchFamily="34" charset="0"/>
                <a:cs typeface="Gautami" panose="020B0502040204020203" pitchFamily="34" charset="0"/>
              </a:rPr>
              <a:t>: Develop front end for user interaction and integrate database to record chat history.</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11-12</a:t>
            </a:r>
            <a:r>
              <a:rPr lang="en-US" sz="1400" dirty="0">
                <a:effectLst/>
                <a:latin typeface="Times New Roman" panose="02020603050405020304" pitchFamily="18" charset="0"/>
                <a:ea typeface="Calibri" panose="020F0502020204030204" pitchFamily="34" charset="0"/>
                <a:cs typeface="Gautami" panose="020B0502040204020203" pitchFamily="34" charset="0"/>
              </a:rPr>
              <a:t>: Deploying chatbot in Azure.</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Week 13-14</a:t>
            </a:r>
            <a:r>
              <a:rPr lang="en-US" sz="1400" dirty="0">
                <a:effectLst/>
                <a:latin typeface="Times New Roman" panose="02020603050405020304" pitchFamily="18" charset="0"/>
                <a:ea typeface="Calibri" panose="020F0502020204030204" pitchFamily="34" charset="0"/>
                <a:cs typeface="Gautami" panose="020B0502040204020203" pitchFamily="34" charset="0"/>
              </a:rPr>
              <a:t>: Final revisions and project completion.</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p:txBody>
      </p:sp>
      <p:pic>
        <p:nvPicPr>
          <p:cNvPr id="297" name="Picture 296" descr="Calendar on table">
            <a:extLst>
              <a:ext uri="{FF2B5EF4-FFF2-40B4-BE49-F238E27FC236}">
                <a16:creationId xmlns:a16="http://schemas.microsoft.com/office/drawing/2014/main" id="{ECDD1644-53AE-D259-48DA-DFBE9A0D6FD0}"/>
              </a:ext>
            </a:extLst>
          </p:cNvPr>
          <p:cNvPicPr>
            <a:picLocks noChangeAspect="1"/>
          </p:cNvPicPr>
          <p:nvPr/>
        </p:nvPicPr>
        <p:blipFill rotWithShape="1">
          <a:blip r:embed="rId2"/>
          <a:srcRect r="36334" b="-1"/>
          <a:stretch/>
        </p:blipFill>
        <p:spPr>
          <a:xfrm>
            <a:off x="5650992" y="10"/>
            <a:ext cx="6541008" cy="6857990"/>
          </a:xfrm>
          <a:prstGeom prst="rect">
            <a:avLst/>
          </a:prstGeom>
        </p:spPr>
      </p:pic>
    </p:spTree>
    <p:extLst>
      <p:ext uri="{BB962C8B-B14F-4D97-AF65-F5344CB8AC3E}">
        <p14:creationId xmlns:p14="http://schemas.microsoft.com/office/powerpoint/2010/main" val="208862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5" name="Rectangle 314">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dirty="0">
                <a:solidFill>
                  <a:schemeClr val="tx1"/>
                </a:solidFill>
                <a:latin typeface="Times New Roman" panose="02020603050405020304" pitchFamily="18" charset="0"/>
                <a:cs typeface="Times New Roman" panose="02020603050405020304" pitchFamily="18" charset="0"/>
              </a:rPr>
              <a:t>Triangle Architecture</a:t>
            </a:r>
          </a:p>
        </p:txBody>
      </p:sp>
      <p:grpSp>
        <p:nvGrpSpPr>
          <p:cNvPr id="317" name="Group 31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18" name="Straight Connector 31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1" name="Rectangle 32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sers\deepak\AppData\Local\Microsoft\Windows\INetCache\Content.MSO\F0B53545.tmp">
            <a:extLst>
              <a:ext uri="{FF2B5EF4-FFF2-40B4-BE49-F238E27FC236}">
                <a16:creationId xmlns:a16="http://schemas.microsoft.com/office/drawing/2014/main" id="{04FF1477-7A89-9D98-59B6-1D701E61E0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640572" y="1025015"/>
            <a:ext cx="5608830" cy="4697394"/>
          </a:xfrm>
          <a:prstGeom prst="rect">
            <a:avLst/>
          </a:prstGeom>
          <a:noFill/>
        </p:spPr>
      </p:pic>
    </p:spTree>
    <p:extLst>
      <p:ext uri="{BB962C8B-B14F-4D97-AF65-F5344CB8AC3E}">
        <p14:creationId xmlns:p14="http://schemas.microsoft.com/office/powerpoint/2010/main" val="265465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3" name="Rectangle 44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93662" y="386930"/>
            <a:ext cx="10066122" cy="1298448"/>
          </a:xfrm>
        </p:spPr>
        <p:txBody>
          <a:bodyPr anchor="b">
            <a:normAutofit/>
          </a:bodyPr>
          <a:lstStyle/>
          <a:p>
            <a:r>
              <a:rPr lang="en-US" sz="4800">
                <a:latin typeface="Times New Roman" panose="02020603050405020304" pitchFamily="18" charset="0"/>
                <a:cs typeface="Times New Roman" panose="02020603050405020304" pitchFamily="18" charset="0"/>
              </a:rPr>
              <a:t>Expected Outcomes</a:t>
            </a:r>
          </a:p>
        </p:txBody>
      </p:sp>
      <p:sp>
        <p:nvSpPr>
          <p:cNvPr id="445" name="Rectangle 44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793661" y="2599509"/>
            <a:ext cx="4530898" cy="3639450"/>
          </a:xfrm>
        </p:spPr>
        <p:txBody>
          <a:bodyPr anchor="ctr">
            <a:normAutofit/>
          </a:bodyPr>
          <a:lstStyle/>
          <a:p>
            <a:pPr marL="0" indent="0">
              <a:spcAft>
                <a:spcPts val="800"/>
              </a:spcAft>
              <a:buNone/>
            </a:pPr>
            <a:r>
              <a:rPr lang="en-US" sz="1300" b="1" dirty="0">
                <a:effectLst/>
                <a:latin typeface="Times New Roman" panose="02020603050405020304" pitchFamily="18" charset="0"/>
                <a:ea typeface="Calibri" panose="020F0502020204030204" pitchFamily="34" charset="0"/>
                <a:cs typeface="Gautami" panose="020B0502040204020203" pitchFamily="34" charset="0"/>
              </a:rPr>
              <a:t>Improved Student Experience:</a:t>
            </a:r>
            <a:endParaRPr lang="en-IN" sz="1300" dirty="0">
              <a:effectLst/>
              <a:latin typeface="Times New Roman" panose="02020603050405020304" pitchFamily="18" charset="0"/>
              <a:ea typeface="Calibri" panose="020F0502020204030204" pitchFamily="34" charset="0"/>
              <a:cs typeface="Gautami" panose="020B0502040204020203" pitchFamily="34" charset="0"/>
            </a:endParaRPr>
          </a:p>
          <a:p>
            <a:pPr marL="342900" lvl="0" indent="-342900">
              <a:buFont typeface="Wingdings" panose="05000000000000000000" pitchFamily="2" charset="2"/>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Students can readily access accurate and up-to-date information about courses, fees, extracurricular activities, research projects, and university news, eliminating the need to navigate complex websites or FAQs.</a:t>
            </a:r>
            <a:endParaRPr lang="en-IN" sz="1300" dirty="0">
              <a:effectLst/>
              <a:latin typeface="Times New Roman" panose="02020603050405020304" pitchFamily="18" charset="0"/>
              <a:ea typeface="Times New Roman" panose="02020603050405020304" pitchFamily="18" charset="0"/>
              <a:cs typeface="Gautami" panose="020B0502040204020203" pitchFamily="34" charset="0"/>
            </a:endParaRPr>
          </a:p>
          <a:p>
            <a:pPr marL="342900" lvl="0" indent="-342900">
              <a:buFont typeface="Wingdings" panose="05000000000000000000" pitchFamily="2" charset="2"/>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chatbot can personalize responses based on student interests and previous inquiries, enhancing engagement, and providing a more relevant experience.</a:t>
            </a:r>
            <a:endParaRPr lang="en-IN" sz="1300" dirty="0">
              <a:effectLst/>
              <a:latin typeface="Times New Roman" panose="02020603050405020304" pitchFamily="18" charset="0"/>
              <a:ea typeface="Times New Roman" panose="02020603050405020304" pitchFamily="18" charset="0"/>
              <a:cs typeface="Gautami" panose="020B0502040204020203" pitchFamily="34" charset="0"/>
            </a:endParaRPr>
          </a:p>
          <a:p>
            <a:pPr marL="0" indent="0">
              <a:spcAft>
                <a:spcPts val="800"/>
              </a:spcAft>
              <a:buNone/>
            </a:pPr>
            <a:r>
              <a:rPr lang="en-US" sz="1300" b="1" dirty="0">
                <a:effectLst/>
                <a:latin typeface="Times New Roman" panose="02020603050405020304" pitchFamily="18" charset="0"/>
                <a:ea typeface="Calibri" panose="020F0502020204030204" pitchFamily="34" charset="0"/>
                <a:cs typeface="Times New Roman" panose="02020603050405020304" pitchFamily="18" charset="0"/>
              </a:rPr>
              <a:t>Enhanced University Operations:</a:t>
            </a:r>
            <a:endParaRPr lang="en-IN" sz="1300" dirty="0">
              <a:effectLst/>
              <a:latin typeface="Times New Roman" panose="02020603050405020304" pitchFamily="18" charset="0"/>
              <a:ea typeface="Calibri" panose="020F0502020204030204" pitchFamily="34" charset="0"/>
              <a:cs typeface="Gautami" panose="020B0502040204020203" pitchFamily="34" charset="0"/>
            </a:endParaRPr>
          </a:p>
          <a:p>
            <a:pPr marL="342900" lvl="0" indent="-342900">
              <a:buFont typeface="Wingdings" panose="05000000000000000000" pitchFamily="2" charset="2"/>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interactive nature of the chatbot can foster a sense of community and encourage students to actively seek information and connect with the university.</a:t>
            </a: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300" dirty="0">
              <a:effectLst/>
              <a:latin typeface="Times New Roman" panose="02020603050405020304" pitchFamily="18" charset="0"/>
              <a:ea typeface="Times New Roman" panose="02020603050405020304" pitchFamily="18" charset="0"/>
              <a:cs typeface="Gautami" panose="020B0502040204020203" pitchFamily="34" charset="0"/>
            </a:endParaRPr>
          </a:p>
          <a:p>
            <a:pPr marL="342900" lvl="0" indent="-342900">
              <a:buFont typeface="Wingdings" panose="05000000000000000000" pitchFamily="2" charset="2"/>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 well-designed and helpful chatbot can contribute to a positive perception of the university, showcasing its commitment to innovation and student-centricity</a:t>
            </a:r>
            <a:r>
              <a:rPr lang="en-US" sz="1300" dirty="0">
                <a:effectLst/>
                <a:latin typeface="Arial" panose="020B0604020202020204" pitchFamily="34" charset="0"/>
                <a:ea typeface="Times New Roman" panose="02020603050405020304" pitchFamily="18" charset="0"/>
                <a:cs typeface="Gautami" panose="020B0502040204020203" pitchFamily="34" charset="0"/>
              </a:rPr>
              <a:t>.</a:t>
            </a:r>
            <a:r>
              <a:rPr lang="en-US" sz="1300" b="1" dirty="0">
                <a:effectLst/>
                <a:latin typeface="Times New Roman" panose="02020603050405020304" pitchFamily="18" charset="0"/>
                <a:ea typeface="Times New Roman" panose="02020603050405020304" pitchFamily="18" charset="0"/>
                <a:cs typeface="Gautami" panose="020B0502040204020203" pitchFamily="34" charset="0"/>
              </a:rPr>
              <a:t>                   </a:t>
            </a:r>
            <a:endParaRPr lang="en-IN" sz="1300" dirty="0">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4" name="Picture 3" descr="A cartoon character on a cellphone&#10;&#10;Description automatically generated">
            <a:extLst>
              <a:ext uri="{FF2B5EF4-FFF2-40B4-BE49-F238E27FC236}">
                <a16:creationId xmlns:a16="http://schemas.microsoft.com/office/drawing/2014/main" id="{C476A0C7-50F3-6106-1B3C-31141D50B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892862"/>
            <a:ext cx="5150277" cy="2897030"/>
          </a:xfrm>
          <a:prstGeom prst="rect">
            <a:avLst/>
          </a:prstGeom>
        </p:spPr>
      </p:pic>
      <p:sp>
        <p:nvSpPr>
          <p:cNvPr id="449" name="Rectangle 44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78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411480" y="991443"/>
            <a:ext cx="4443154" cy="1087819"/>
          </a:xfrm>
        </p:spPr>
        <p:txBody>
          <a:bodyPr anchor="b">
            <a:normAutofit/>
          </a:bodyPr>
          <a:lstStyle/>
          <a:p>
            <a:r>
              <a:rPr lang="en-US" sz="3400" dirty="0">
                <a:latin typeface="Times New Roman" panose="02020603050405020304" pitchFamily="18" charset="0"/>
                <a:cs typeface="Times New Roman" panose="02020603050405020304" pitchFamily="18" charset="0"/>
              </a:rPr>
              <a:t>GitHub Links</a:t>
            </a:r>
          </a:p>
        </p:txBody>
      </p:sp>
      <p:sp>
        <p:nvSpPr>
          <p:cNvPr id="304" name="Rectangle 30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6" name="Rectangle 30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411479" y="2684095"/>
            <a:ext cx="6265545" cy="3917492"/>
          </a:xfrm>
        </p:spPr>
        <p:txBody>
          <a:bodyPr>
            <a:normAutofit fontScale="85000" lnSpcReduction="20000"/>
          </a:bodyPr>
          <a:lstStyle/>
          <a:p>
            <a:pPr marL="0" indent="0">
              <a:lnSpc>
                <a:spcPct val="120000"/>
              </a:lnSpc>
              <a:spcBef>
                <a:spcPts val="200"/>
              </a:spcBef>
              <a:buNone/>
            </a:pPr>
            <a:r>
              <a:rPr lang="en-US" sz="1400" b="1" i="1" dirty="0">
                <a:effectLst/>
                <a:latin typeface="Times New Roman" panose="02020603050405020304" pitchFamily="18" charset="0"/>
                <a:ea typeface="Times New Roman" panose="02020603050405020304" pitchFamily="18" charset="0"/>
                <a:cs typeface="Gautami" panose="020B0502040204020203" pitchFamily="34" charset="0"/>
              </a:rPr>
              <a:t>Project GitHub Link:</a:t>
            </a:r>
            <a:endParaRPr lang="en-IN" sz="1400" b="1" i="1" dirty="0">
              <a:effectLst/>
              <a:latin typeface="Times New Roman" panose="02020603050405020304" pitchFamily="18" charset="0"/>
              <a:ea typeface="Times New Roman" panose="02020603050405020304" pitchFamily="18" charset="0"/>
              <a:cs typeface="Gautami" panose="020B0502040204020203" pitchFamily="34" charset="0"/>
            </a:endParaRPr>
          </a:p>
          <a:p>
            <a:pPr marL="0" indent="0">
              <a:lnSpc>
                <a:spcPct val="120000"/>
              </a:lnSpc>
              <a:spcAft>
                <a:spcPts val="800"/>
              </a:spcAft>
              <a:buNone/>
            </a:pPr>
            <a:r>
              <a:rPr lang="en-US" sz="1400" u="sng" dirty="0">
                <a:effectLst/>
                <a:latin typeface="Times New Roman" panose="02020603050405020304" pitchFamily="18" charset="0"/>
                <a:ea typeface="Calibri" panose="020F0502020204030204" pitchFamily="34" charset="0"/>
                <a:cs typeface="Gautami" panose="020B0502040204020203" pitchFamily="34" charset="0"/>
                <a:hlinkClick r:id="rId2"/>
              </a:rPr>
              <a:t>https://github.com/TarunSiga/DSCapstoneProject</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indent="0">
              <a:lnSpc>
                <a:spcPct val="120000"/>
              </a:lnSpc>
              <a:spcBef>
                <a:spcPts val="200"/>
              </a:spcBef>
              <a:buNone/>
            </a:pPr>
            <a:r>
              <a:rPr lang="en-US" sz="1400" b="1" i="1" dirty="0">
                <a:effectLst/>
                <a:latin typeface="Times New Roman" panose="02020603050405020304" pitchFamily="18" charset="0"/>
                <a:ea typeface="Times New Roman" panose="02020603050405020304" pitchFamily="18" charset="0"/>
                <a:cs typeface="Gautami" panose="020B0502040204020203" pitchFamily="34" charset="0"/>
              </a:rPr>
              <a:t>Individual GitHub links (Branched with project):</a:t>
            </a:r>
          </a:p>
          <a:p>
            <a:pPr indent="0">
              <a:lnSpc>
                <a:spcPct val="120000"/>
              </a:lnSpc>
              <a:spcAft>
                <a:spcPts val="800"/>
              </a:spcAft>
              <a:buNone/>
            </a:pPr>
            <a:r>
              <a:rPr lang="en-US" sz="1800" dirty="0">
                <a:effectLst/>
                <a:latin typeface="Times New Roman" panose="02020603050405020304" pitchFamily="18" charset="0"/>
                <a:ea typeface="Calibri" panose="020F0502020204030204" pitchFamily="34" charset="0"/>
                <a:cs typeface="Gautami" panose="020B0502040204020203" pitchFamily="34" charset="0"/>
              </a:rPr>
              <a:t>Deepka </a:t>
            </a:r>
            <a:r>
              <a:rPr lang="en-US" sz="1800" dirty="0" err="1">
                <a:effectLst/>
                <a:latin typeface="Times New Roman" panose="02020603050405020304" pitchFamily="18" charset="0"/>
                <a:ea typeface="Calibri" panose="020F0502020204030204" pitchFamily="34" charset="0"/>
                <a:cs typeface="Gautami" panose="020B0502040204020203" pitchFamily="34" charset="0"/>
              </a:rPr>
              <a:t>Ayyasamy</a:t>
            </a:r>
            <a:r>
              <a:rPr lang="en-US" sz="1800" dirty="0">
                <a:effectLst/>
                <a:latin typeface="Times New Roman" panose="02020603050405020304" pitchFamily="18" charset="0"/>
                <a:ea typeface="Calibri" panose="020F0502020204030204" pitchFamily="34" charset="0"/>
                <a:cs typeface="Gautami" panose="020B0502040204020203" pitchFamily="34" charset="0"/>
              </a:rPr>
              <a:t>:</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indent="0">
              <a:lnSpc>
                <a:spcPct val="120000"/>
              </a:lnSpc>
              <a:spcAft>
                <a:spcPts val="800"/>
              </a:spcAft>
              <a:buNone/>
            </a:pPr>
            <a:r>
              <a:rPr lang="en-IN" sz="1800" u="sng" dirty="0">
                <a:solidFill>
                  <a:srgbClr val="0563C1"/>
                </a:solidFill>
                <a:effectLst/>
                <a:latin typeface="Times New Roman" panose="02020603050405020304" pitchFamily="18" charset="0"/>
                <a:ea typeface="Calibri" panose="020F0502020204030204" pitchFamily="34" charset="0"/>
                <a:cs typeface="Gautami" panose="020B0502040204020203" pitchFamily="34" charset="0"/>
                <a:hlinkClick r:id="rId3"/>
              </a:rPr>
              <a:t>https://github.com/TarunSiga/DSCapstoneProject/tree/DeepakAyyasamy</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indent="0">
              <a:lnSpc>
                <a:spcPct val="120000"/>
              </a:lnSpc>
              <a:spcAft>
                <a:spcPts val="800"/>
              </a:spcAft>
              <a:buNone/>
            </a:pPr>
            <a:r>
              <a:rPr lang="en-US" sz="1800" dirty="0">
                <a:effectLst/>
                <a:latin typeface="Times New Roman" panose="02020603050405020304" pitchFamily="18" charset="0"/>
                <a:ea typeface="Calibri" panose="020F0502020204030204" pitchFamily="34" charset="0"/>
                <a:cs typeface="Gautami" panose="020B0502040204020203" pitchFamily="34" charset="0"/>
              </a:rPr>
              <a:t>Tarun Siga:</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indent="0">
              <a:lnSpc>
                <a:spcPct val="120000"/>
              </a:lnSpc>
              <a:spcAft>
                <a:spcPts val="800"/>
              </a:spcAft>
              <a:buNone/>
            </a:pPr>
            <a:r>
              <a:rPr lang="en-US" sz="1800" u="sng" dirty="0">
                <a:solidFill>
                  <a:srgbClr val="0563C1"/>
                </a:solidFill>
                <a:effectLst/>
                <a:latin typeface="Times New Roman" panose="02020603050405020304" pitchFamily="18" charset="0"/>
                <a:ea typeface="Calibri" panose="020F0502020204030204" pitchFamily="34" charset="0"/>
                <a:cs typeface="Gautami" panose="020B0502040204020203" pitchFamily="34" charset="0"/>
                <a:hlinkClick r:id="rId4"/>
              </a:rPr>
              <a:t>https://github.com/TarunSiga/DSCapstoneProject/tree/TarunSiga</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indent="0">
              <a:lnSpc>
                <a:spcPct val="120000"/>
              </a:lnSpc>
              <a:spcAft>
                <a:spcPts val="800"/>
              </a:spcAft>
              <a:buNone/>
            </a:pPr>
            <a:r>
              <a:rPr lang="en-US" sz="1800" dirty="0">
                <a:effectLst/>
                <a:latin typeface="Times New Roman" panose="02020603050405020304" pitchFamily="18" charset="0"/>
                <a:ea typeface="Calibri" panose="020F0502020204030204" pitchFamily="34" charset="0"/>
                <a:cs typeface="Gautami" panose="020B0502040204020203" pitchFamily="34" charset="0"/>
              </a:rPr>
              <a:t>Sai Karthik </a:t>
            </a:r>
            <a:r>
              <a:rPr lang="en-US" sz="1800" dirty="0" err="1">
                <a:effectLst/>
                <a:latin typeface="Times New Roman" panose="02020603050405020304" pitchFamily="18" charset="0"/>
                <a:ea typeface="Calibri" panose="020F0502020204030204" pitchFamily="34" charset="0"/>
                <a:cs typeface="Gautami" panose="020B0502040204020203" pitchFamily="34" charset="0"/>
              </a:rPr>
              <a:t>Naladala</a:t>
            </a:r>
            <a:r>
              <a:rPr lang="en-US" sz="1800" dirty="0">
                <a:effectLst/>
                <a:latin typeface="Times New Roman" panose="02020603050405020304" pitchFamily="18" charset="0"/>
                <a:ea typeface="Calibri" panose="020F0502020204030204" pitchFamily="34" charset="0"/>
                <a:cs typeface="Gautami" panose="020B0502040204020203" pitchFamily="34" charset="0"/>
              </a:rPr>
              <a:t>:</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indent="0">
              <a:lnSpc>
                <a:spcPct val="120000"/>
              </a:lnSpc>
              <a:spcAft>
                <a:spcPts val="800"/>
              </a:spcAft>
              <a:buNone/>
            </a:pPr>
            <a:r>
              <a:rPr lang="en-IN" sz="1800" u="sng" dirty="0">
                <a:solidFill>
                  <a:srgbClr val="0563C1"/>
                </a:solidFill>
                <a:effectLst/>
                <a:latin typeface="Times New Roman" panose="02020603050405020304" pitchFamily="18" charset="0"/>
                <a:ea typeface="Calibri" panose="020F0502020204030204" pitchFamily="34" charset="0"/>
                <a:cs typeface="Gautami" panose="020B0502040204020203" pitchFamily="34" charset="0"/>
                <a:hlinkClick r:id="rId5"/>
              </a:rPr>
              <a:t>https://github.com/TarunSiga/DSCapstoneProject/tree/saikarthiknaladala</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a:p>
            <a:pPr marL="0" indent="0">
              <a:spcAft>
                <a:spcPts val="800"/>
              </a:spcAft>
              <a:buNone/>
            </a:pPr>
            <a:r>
              <a:rPr lang="en-US" sz="1400" dirty="0">
                <a:effectLst/>
                <a:latin typeface="Times New Roman" panose="02020603050405020304" pitchFamily="18" charset="0"/>
                <a:ea typeface="Calibri" panose="020F0502020204030204" pitchFamily="34" charset="0"/>
                <a:cs typeface="Gautami" panose="020B0502040204020203" pitchFamily="34" charset="0"/>
              </a:rPr>
              <a:t> </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p:txBody>
      </p:sp>
      <p:pic>
        <p:nvPicPr>
          <p:cNvPr id="12" name="Picture 11" descr="A logo with a cat in the middle&#10;&#10;Description automatically generated">
            <a:extLst>
              <a:ext uri="{FF2B5EF4-FFF2-40B4-BE49-F238E27FC236}">
                <a16:creationId xmlns:a16="http://schemas.microsoft.com/office/drawing/2014/main" id="{23101EAB-CD89-6910-200B-C4E46A3C1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1534" y="1622156"/>
            <a:ext cx="6054705" cy="3558334"/>
          </a:xfrm>
          <a:prstGeom prst="rect">
            <a:avLst/>
          </a:prstGeom>
        </p:spPr>
      </p:pic>
    </p:spTree>
    <p:extLst>
      <p:ext uri="{BB962C8B-B14F-4D97-AF65-F5344CB8AC3E}">
        <p14:creationId xmlns:p14="http://schemas.microsoft.com/office/powerpoint/2010/main" val="2163854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5AE9FC70-8A26-4CF2-8E04-EBDADB8B8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09CB703-C563-4F1F-BF28-83C06E978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D7F6D6F-2380-47A0-819F-9FFC01A15392}"/>
              </a:ext>
            </a:extLst>
          </p:cNvPr>
          <p:cNvSpPr>
            <a:spLocks noGrp="1"/>
          </p:cNvSpPr>
          <p:nvPr>
            <p:ph type="title"/>
          </p:nvPr>
        </p:nvSpPr>
        <p:spPr>
          <a:xfrm>
            <a:off x="5378000" y="609600"/>
            <a:ext cx="5833787" cy="5167587"/>
          </a:xfrm>
        </p:spPr>
        <p:txBody>
          <a:bodyPr vert="horz" lIns="91440" tIns="45720" rIns="91440" bIns="45720" rtlCol="0" anchor="b">
            <a:normAutofit fontScale="90000"/>
          </a:bodyPr>
          <a:lstStyle/>
          <a:p>
            <a:pPr algn="ctr">
              <a:lnSpc>
                <a:spcPct val="150000"/>
              </a:lnSpc>
            </a:pPr>
            <a:br>
              <a:rPr lang="en-US" sz="5600" kern="1200" dirty="0">
                <a:solidFill>
                  <a:srgbClr val="FFFFFF"/>
                </a:solidFill>
                <a:latin typeface="Times New Roman" panose="02020603050405020304" pitchFamily="18" charset="0"/>
                <a:cs typeface="Times New Roman" panose="02020603050405020304" pitchFamily="18" charset="0"/>
              </a:rPr>
            </a:br>
            <a:br>
              <a:rPr lang="en-US" sz="5600" kern="1200" dirty="0">
                <a:solidFill>
                  <a:srgbClr val="FFFFFF"/>
                </a:solidFill>
                <a:latin typeface="Times New Roman" panose="02020603050405020304" pitchFamily="18" charset="0"/>
                <a:cs typeface="Times New Roman" panose="02020603050405020304" pitchFamily="18" charset="0"/>
              </a:rPr>
            </a:br>
            <a:r>
              <a:rPr lang="en-US" sz="5600" kern="1200" dirty="0">
                <a:solidFill>
                  <a:srgbClr val="FFFFFF"/>
                </a:solidFill>
                <a:latin typeface="Times New Roman" panose="02020603050405020304" pitchFamily="18" charset="0"/>
                <a:cs typeface="Times New Roman" panose="02020603050405020304" pitchFamily="18" charset="0"/>
              </a:rPr>
              <a:t>Thank You!</a:t>
            </a:r>
            <a:br>
              <a:rPr lang="en-US" sz="3200" kern="1200" dirty="0">
                <a:solidFill>
                  <a:srgbClr val="FFFFFF"/>
                </a:solidFill>
                <a:latin typeface="Times New Roman" panose="02020603050405020304" pitchFamily="18" charset="0"/>
                <a:cs typeface="Times New Roman" panose="02020603050405020304" pitchFamily="18" charset="0"/>
              </a:rPr>
            </a:br>
            <a:r>
              <a:rPr lang="en-US" sz="2400" dirty="0">
                <a:solidFill>
                  <a:srgbClr val="FFFFFF"/>
                </a:solidFill>
                <a:latin typeface="Times New Roman" panose="02020603050405020304" pitchFamily="18" charset="0"/>
                <a:cs typeface="Times New Roman" panose="02020603050405020304" pitchFamily="18" charset="0"/>
              </a:rPr>
              <a:t>Deepak </a:t>
            </a:r>
            <a:r>
              <a:rPr lang="en-US" sz="2400" dirty="0" err="1">
                <a:solidFill>
                  <a:srgbClr val="FFFFFF"/>
                </a:solidFill>
                <a:latin typeface="Times New Roman" panose="02020603050405020304" pitchFamily="18" charset="0"/>
                <a:cs typeface="Times New Roman" panose="02020603050405020304" pitchFamily="18" charset="0"/>
              </a:rPr>
              <a:t>Ayyasamy</a:t>
            </a:r>
            <a:br>
              <a:rPr lang="en-US" sz="2400" kern="1200" dirty="0">
                <a:solidFill>
                  <a:srgbClr val="FFFFFF"/>
                </a:solidFill>
                <a:latin typeface="Times New Roman" panose="02020603050405020304" pitchFamily="18" charset="0"/>
                <a:cs typeface="Times New Roman" panose="02020603050405020304" pitchFamily="18" charset="0"/>
              </a:rPr>
            </a:br>
            <a:r>
              <a:rPr lang="en-US" sz="2400" dirty="0">
                <a:solidFill>
                  <a:srgbClr val="FFFFFF"/>
                </a:solidFill>
                <a:latin typeface="Times New Roman" panose="02020603050405020304" pitchFamily="18" charset="0"/>
                <a:cs typeface="Times New Roman" panose="02020603050405020304" pitchFamily="18" charset="0"/>
              </a:rPr>
              <a:t>Tarun Siga</a:t>
            </a:r>
            <a:br>
              <a:rPr lang="en-US" sz="2400" kern="1200" dirty="0">
                <a:solidFill>
                  <a:srgbClr val="FFFFFF"/>
                </a:solidFill>
                <a:latin typeface="Times New Roman" panose="02020603050405020304" pitchFamily="18" charset="0"/>
                <a:cs typeface="Times New Roman" panose="02020603050405020304" pitchFamily="18" charset="0"/>
              </a:rPr>
            </a:br>
            <a:r>
              <a:rPr lang="en-US" sz="2400" kern="1200" dirty="0">
                <a:solidFill>
                  <a:srgbClr val="FFFFFF"/>
                </a:solidFill>
                <a:latin typeface="Times New Roman" panose="02020603050405020304" pitchFamily="18" charset="0"/>
                <a:cs typeface="Times New Roman" panose="02020603050405020304" pitchFamily="18" charset="0"/>
              </a:rPr>
              <a:t>Sai Karthik </a:t>
            </a:r>
            <a:r>
              <a:rPr lang="en-US" sz="2400" kern="1200" dirty="0" err="1">
                <a:solidFill>
                  <a:srgbClr val="FFFFFF"/>
                </a:solidFill>
                <a:latin typeface="Times New Roman" panose="02020603050405020304" pitchFamily="18" charset="0"/>
                <a:cs typeface="Times New Roman" panose="02020603050405020304" pitchFamily="18" charset="0"/>
              </a:rPr>
              <a:t>Naladala</a:t>
            </a:r>
            <a:br>
              <a:rPr lang="en-US" sz="2400" kern="1200" dirty="0">
                <a:solidFill>
                  <a:srgbClr val="FFFFFF"/>
                </a:solidFill>
                <a:latin typeface="Times New Roman" panose="02020603050405020304" pitchFamily="18" charset="0"/>
                <a:cs typeface="Times New Roman" panose="02020603050405020304" pitchFamily="18" charset="0"/>
              </a:rPr>
            </a:br>
            <a:endParaRPr lang="en-US" sz="5600" kern="1200" dirty="0">
              <a:solidFill>
                <a:srgbClr val="FFFFFF"/>
              </a:solidFill>
              <a:latin typeface="Times New Roman" panose="02020603050405020304" pitchFamily="18" charset="0"/>
              <a:cs typeface="Times New Roman" panose="02020603050405020304" pitchFamily="18" charset="0"/>
            </a:endParaRPr>
          </a:p>
        </p:txBody>
      </p:sp>
      <p:sp>
        <p:nvSpPr>
          <p:cNvPr id="1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041" y="259737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cxnSp>
        <p:nvCxnSpPr>
          <p:cNvPr id="129" name="Straight Connector 1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 name="Graphic 6" descr="Handshake">
            <a:extLst>
              <a:ext uri="{FF2B5EF4-FFF2-40B4-BE49-F238E27FC236}">
                <a16:creationId xmlns:a16="http://schemas.microsoft.com/office/drawing/2014/main" id="{620F1017-7C13-483A-ACB7-704C25862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8391" y="2814239"/>
            <a:ext cx="3217333" cy="3217333"/>
          </a:xfrm>
          <a:prstGeom prst="rect">
            <a:avLst/>
          </a:prstGeom>
        </p:spPr>
      </p:pic>
      <p:sp>
        <p:nvSpPr>
          <p:cNvPr id="13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7821" y="282667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9869" y="610939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55228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Background pattern&#10;&#10;Description automatically generated">
            <a:extLst>
              <a:ext uri="{FF2B5EF4-FFF2-40B4-BE49-F238E27FC236}">
                <a16:creationId xmlns:a16="http://schemas.microsoft.com/office/drawing/2014/main" id="{A6CE7CA4-FDC0-1F27-4D30-DD737229BFCE}"/>
              </a:ext>
            </a:extLst>
          </p:cNvPr>
          <p:cNvPicPr>
            <a:picLocks noChangeAspect="1"/>
          </p:cNvPicPr>
          <p:nvPr/>
        </p:nvPicPr>
        <p:blipFill rotWithShape="1">
          <a:blip r:embed="rId2"/>
          <a:srcRect l="19565" r="1124"/>
          <a:stretch/>
        </p:blipFill>
        <p:spPr>
          <a:xfrm>
            <a:off x="0" y="10"/>
            <a:ext cx="9669642" cy="6857990"/>
          </a:xfrm>
          <a:prstGeom prst="rect">
            <a:avLst/>
          </a:prstGeom>
        </p:spPr>
      </p:pic>
      <p:sp>
        <p:nvSpPr>
          <p:cNvPr id="106" name="Rectangle 10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B753B6-F2CF-40D0-98EC-0675DDF56E49}"/>
              </a:ext>
            </a:extLst>
          </p:cNvPr>
          <p:cNvSpPr>
            <a:spLocks noGrp="1"/>
          </p:cNvSpPr>
          <p:nvPr>
            <p:ph type="title"/>
          </p:nvPr>
        </p:nvSpPr>
        <p:spPr>
          <a:xfrm>
            <a:off x="7531610" y="365125"/>
            <a:ext cx="3822189" cy="1899912"/>
          </a:xfrm>
        </p:spPr>
        <p:txBody>
          <a:bodyPr>
            <a:normAutofit/>
          </a:bodyPr>
          <a:lstStyle/>
          <a:p>
            <a:r>
              <a:rPr lang="en-US" sz="4000" dirty="0"/>
              <a:t>Presentation Outline</a:t>
            </a:r>
          </a:p>
        </p:txBody>
      </p:sp>
      <p:graphicFrame>
        <p:nvGraphicFramePr>
          <p:cNvPr id="12" name="Content Placeholder 2">
            <a:extLst>
              <a:ext uri="{FF2B5EF4-FFF2-40B4-BE49-F238E27FC236}">
                <a16:creationId xmlns:a16="http://schemas.microsoft.com/office/drawing/2014/main" id="{BE2DC7A9-E802-4EED-A340-3C138F9B3681}"/>
              </a:ext>
            </a:extLst>
          </p:cNvPr>
          <p:cNvGraphicFramePr>
            <a:graphicFrameLocks noGrp="1"/>
          </p:cNvGraphicFramePr>
          <p:nvPr>
            <p:ph idx="1"/>
            <p:extLst>
              <p:ext uri="{D42A27DB-BD31-4B8C-83A1-F6EECF244321}">
                <p14:modId xmlns:p14="http://schemas.microsoft.com/office/powerpoint/2010/main" val="2050197433"/>
              </p:ext>
            </p:extLst>
          </p:nvPr>
        </p:nvGraphicFramePr>
        <p:xfrm>
          <a:off x="7531610" y="2434201"/>
          <a:ext cx="3822189" cy="3742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400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838201" y="365125"/>
            <a:ext cx="5251316" cy="1807305"/>
          </a:xfrm>
        </p:spPr>
        <p:txBody>
          <a:bodyPr>
            <a:normAutofit/>
          </a:bodyPr>
          <a:lstStyle/>
          <a:p>
            <a:r>
              <a:rPr lang="en-US">
                <a:latin typeface="Times New Roman" panose="02020603050405020304" pitchFamily="18" charset="0"/>
                <a:cs typeface="Times New Roman" panose="02020603050405020304" pitchFamily="18" charset="0"/>
              </a:rPr>
              <a:t>Introduction</a:t>
            </a:r>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532564" y="1738365"/>
            <a:ext cx="4925258" cy="4438598"/>
          </a:xfrm>
        </p:spPr>
        <p:txBody>
          <a:bodyPr>
            <a:normAutofit fontScale="92500"/>
          </a:bodyPr>
          <a:lstStyle/>
          <a:p>
            <a:pPr marL="0" indent="0" algn="just">
              <a:lnSpc>
                <a:spcPct val="150000"/>
              </a:lnSpc>
              <a:buNone/>
            </a:pPr>
            <a:r>
              <a:rPr lang="en-US" sz="1400" dirty="0">
                <a:effectLst/>
                <a:latin typeface="Times New Roman" panose="02020603050405020304" pitchFamily="18" charset="0"/>
                <a:ea typeface="Calibri" panose="020F0502020204030204" pitchFamily="34" charset="0"/>
                <a:cs typeface="Gautami" panose="020B0502040204020203" pitchFamily="34" charset="0"/>
              </a:rPr>
              <a:t>The traditional university website, brimming with static pages and dense FAQs, often fails to deliver the dynamic, personalized experience desired by prospective and current students. Enter the chatbot: a virtual assistant capable of revolutionizing how universities engage and inform their student body. Imagine students effortlessly navigating through complex course availability and fee structures, receiving instant updates on ongoing research projects, and discovering vibrant extracurricular activities - all within a single, conversational interface. Chatbots bridge the gap between information overload and accessible knowledge, enhancing engagement and streamlining student life. With instant responses, 24/7 availability, and the ability to cater to diverse learning styles, chatbots offer a potent solution for universities seeking to foster a dynamic, informed, and connected student community.</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buNone/>
            </a:pP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p:txBody>
      </p:sp>
      <p:pic>
        <p:nvPicPr>
          <p:cNvPr id="4" name="Picture 3" descr="A circular network with dots and lines&#10;&#10;Description automatically generated with medium confidence">
            <a:extLst>
              <a:ext uri="{FF2B5EF4-FFF2-40B4-BE49-F238E27FC236}">
                <a16:creationId xmlns:a16="http://schemas.microsoft.com/office/drawing/2014/main" id="{78085241-C2C4-2B63-C7D7-EB6B64F31FF6}"/>
              </a:ext>
            </a:extLst>
          </p:cNvPr>
          <p:cNvPicPr>
            <a:picLocks noChangeAspect="1"/>
          </p:cNvPicPr>
          <p:nvPr/>
        </p:nvPicPr>
        <p:blipFill rotWithShape="1">
          <a:blip r:embed="rId2">
            <a:extLst>
              <a:ext uri="{28A0092B-C50C-407E-A947-70E740481C1C}">
                <a14:useLocalDpi xmlns:a14="http://schemas.microsoft.com/office/drawing/2010/main" val="0"/>
              </a:ext>
            </a:extLst>
          </a:blip>
          <a:srcRect l="18534" r="2342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1951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0" name="Rectangle 29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6803409" y="762001"/>
            <a:ext cx="4156512" cy="1708244"/>
          </a:xfrm>
        </p:spPr>
        <p:txBody>
          <a:bodyPr anchor="ctr">
            <a:normAutofit/>
          </a:bodyPr>
          <a:lstStyle/>
          <a:p>
            <a:r>
              <a:rPr lang="en-US" sz="4000">
                <a:latin typeface="Times New Roman" panose="02020603050405020304" pitchFamily="18" charset="0"/>
                <a:cs typeface="Times New Roman" panose="02020603050405020304" pitchFamily="18" charset="0"/>
              </a:rPr>
              <a:t>Background and Significance</a:t>
            </a:r>
          </a:p>
        </p:txBody>
      </p:sp>
      <p:pic>
        <p:nvPicPr>
          <p:cNvPr id="294" name="Picture 293" descr="Light bulb on yellow background with sketched light beams and cord">
            <a:extLst>
              <a:ext uri="{FF2B5EF4-FFF2-40B4-BE49-F238E27FC236}">
                <a16:creationId xmlns:a16="http://schemas.microsoft.com/office/drawing/2014/main" id="{8C489156-125C-5FA3-4F6B-C017DA9B5170}"/>
              </a:ext>
            </a:extLst>
          </p:cNvPr>
          <p:cNvPicPr>
            <a:picLocks noChangeAspect="1"/>
          </p:cNvPicPr>
          <p:nvPr/>
        </p:nvPicPr>
        <p:blipFill rotWithShape="1">
          <a:blip r:embed="rId2"/>
          <a:srcRect l="44796" r="538"/>
          <a:stretch/>
        </p:blipFill>
        <p:spPr>
          <a:xfrm>
            <a:off x="-1" y="-2"/>
            <a:ext cx="6096001" cy="6858002"/>
          </a:xfrm>
          <a:prstGeom prst="rect">
            <a:avLst/>
          </a:prstGeom>
        </p:spPr>
      </p:pic>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6803409" y="2470245"/>
            <a:ext cx="4156512" cy="3769835"/>
          </a:xfrm>
        </p:spPr>
        <p:txBody>
          <a:bodyPr anchor="ctr">
            <a:normAutofit/>
          </a:bodyPr>
          <a:lstStyle/>
          <a:p>
            <a:pPr>
              <a:spcAft>
                <a:spcPts val="800"/>
              </a:spcAft>
              <a:buFont typeface="Wingdings" panose="05000000000000000000" pitchFamily="2" charset="2"/>
              <a:buChar char="§"/>
            </a:pPr>
            <a:r>
              <a:rPr lang="en-US" sz="1400" kern="0">
                <a:effectLst/>
                <a:latin typeface="Times New Roman" panose="02020603050405020304" pitchFamily="18" charset="0"/>
                <a:ea typeface="Calibri" panose="020F0502020204030204" pitchFamily="34" charset="0"/>
                <a:cs typeface="Gautami" panose="020B0502040204020203" pitchFamily="34" charset="0"/>
              </a:rPr>
              <a:t>In the rapidly evolving landscape of higher education, universities are constantly seeking innovative ways to enhance the overall experience for their students. One pivotal aspect is the accessibility of information related to courses, fees, and university activities. </a:t>
            </a:r>
          </a:p>
          <a:p>
            <a:pPr>
              <a:spcAft>
                <a:spcPts val="800"/>
              </a:spcAft>
              <a:buFont typeface="Wingdings" panose="05000000000000000000" pitchFamily="2" charset="2"/>
              <a:buChar char="§"/>
            </a:pPr>
            <a:r>
              <a:rPr lang="en-US" sz="1400" kern="0">
                <a:effectLst/>
                <a:latin typeface="Times New Roman" panose="02020603050405020304" pitchFamily="18" charset="0"/>
                <a:ea typeface="Calibri" panose="020F0502020204030204" pitchFamily="34" charset="0"/>
                <a:cs typeface="Gautami" panose="020B0502040204020203" pitchFamily="34" charset="0"/>
              </a:rPr>
              <a:t>Recognizing the growing need for streamlined communication, the integration of a chatbot on a university website emerges as a pivotal solution. </a:t>
            </a:r>
          </a:p>
          <a:p>
            <a:pPr>
              <a:spcAft>
                <a:spcPts val="800"/>
              </a:spcAft>
              <a:buFont typeface="Wingdings" panose="05000000000000000000" pitchFamily="2" charset="2"/>
              <a:buChar char="§"/>
            </a:pPr>
            <a:r>
              <a:rPr lang="en-US" sz="1400" kern="0">
                <a:effectLst/>
                <a:latin typeface="Times New Roman" panose="02020603050405020304" pitchFamily="18" charset="0"/>
                <a:ea typeface="Calibri" panose="020F0502020204030204" pitchFamily="34" charset="0"/>
                <a:cs typeface="Gautami" panose="020B0502040204020203" pitchFamily="34" charset="0"/>
              </a:rPr>
              <a:t>This intelligent virtual assistant serves as a user-friendly interface, empowering students to effortlessly inquire about course availability, obtain comprehensive details on fee structures, and gain insights into the diverse range of academic programs offered. </a:t>
            </a:r>
          </a:p>
          <a:p>
            <a:pPr>
              <a:spcAft>
                <a:spcPts val="800"/>
              </a:spcAft>
              <a:buFont typeface="Wingdings" panose="05000000000000000000" pitchFamily="2" charset="2"/>
              <a:buChar char="§"/>
            </a:pPr>
            <a:endParaRPr lang="en-IN" sz="1400">
              <a:effectLst/>
              <a:latin typeface="Times New Roman" panose="02020603050405020304" pitchFamily="18"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42085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9" name="Rectangle 29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95528" y="386930"/>
            <a:ext cx="10141799" cy="1300554"/>
          </a:xfrm>
        </p:spPr>
        <p:txBody>
          <a:bodyPr anchor="b">
            <a:normAutofit/>
          </a:bodyPr>
          <a:lstStyle/>
          <a:p>
            <a:r>
              <a:rPr lang="en-US" sz="4800">
                <a:latin typeface="Times New Roman" panose="02020603050405020304" pitchFamily="18" charset="0"/>
                <a:cs typeface="Times New Roman" panose="02020603050405020304" pitchFamily="18" charset="0"/>
              </a:rPr>
              <a:t>Background and Significance</a:t>
            </a:r>
          </a:p>
        </p:txBody>
      </p:sp>
      <p:sp>
        <p:nvSpPr>
          <p:cNvPr id="301" name="Rectangle 30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robots in a line&#10;&#10;Description automatically generated">
            <a:extLst>
              <a:ext uri="{FF2B5EF4-FFF2-40B4-BE49-F238E27FC236}">
                <a16:creationId xmlns:a16="http://schemas.microsoft.com/office/drawing/2014/main" id="{86876DF0-0E84-E443-BE7B-75A38C7B7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5" y="3416160"/>
            <a:ext cx="5150277" cy="1931353"/>
          </a:xfrm>
          <a:prstGeom prst="rect">
            <a:avLst/>
          </a:prstGeom>
        </p:spPr>
      </p:pic>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6406429" y="2599509"/>
            <a:ext cx="4530898" cy="3639450"/>
          </a:xfrm>
        </p:spPr>
        <p:txBody>
          <a:bodyPr anchor="ctr">
            <a:normAutofit/>
          </a:bodyPr>
          <a:lstStyle/>
          <a:p>
            <a:pPr>
              <a:spcAft>
                <a:spcPts val="800"/>
              </a:spcAft>
            </a:pPr>
            <a:r>
              <a:rPr lang="en-US" sz="1400" dirty="0">
                <a:effectLst/>
                <a:latin typeface="Times New Roman" panose="02020603050405020304" pitchFamily="18" charset="0"/>
                <a:ea typeface="Calibri" panose="020F0502020204030204" pitchFamily="34" charset="0"/>
                <a:cs typeface="Gautami" panose="020B0502040204020203" pitchFamily="34" charset="0"/>
              </a:rPr>
              <a:t>By providing instant responses and facilitating real-time interaction, a chatbot becomes an indispensable tool in eliminating the hassle associated with traditional information retrieval methods, thereby fostering a more efficient and student-centric approach to accessing crucial university-related information.</a:t>
            </a:r>
          </a:p>
          <a:p>
            <a:pPr>
              <a:spcAft>
                <a:spcPts val="800"/>
              </a:spcAft>
            </a:pPr>
            <a:r>
              <a:rPr lang="en-US" sz="1400" kern="0" dirty="0">
                <a:latin typeface="Times New Roman" panose="02020603050405020304" pitchFamily="18" charset="0"/>
                <a:ea typeface="Calibri" panose="020F0502020204030204" pitchFamily="34" charset="0"/>
                <a:cs typeface="Gautami" panose="020B0502040204020203" pitchFamily="34" charset="0"/>
              </a:rPr>
              <a:t>U</a:t>
            </a:r>
            <a:r>
              <a:rPr lang="en-US" sz="1400" kern="0" dirty="0">
                <a:effectLst/>
                <a:latin typeface="Times New Roman" panose="02020603050405020304" pitchFamily="18" charset="0"/>
                <a:ea typeface="Calibri" panose="020F0502020204030204" pitchFamily="34" charset="0"/>
                <a:cs typeface="Gautami" panose="020B0502040204020203" pitchFamily="34" charset="0"/>
              </a:rPr>
              <a:t>niversity chatbot plays a pivotal role in keeping students abreast of the vibrant extracurricular landscape. From upcoming events and sports activities to cultural festivals and club meetings, the chatbot serves as a centralized hub for all things related to campus life.</a:t>
            </a:r>
          </a:p>
          <a:p>
            <a:pPr>
              <a:spcAft>
                <a:spcPts val="800"/>
              </a:spcAft>
            </a:pPr>
            <a:r>
              <a:rPr lang="en-US" sz="1400" kern="0" dirty="0">
                <a:latin typeface="Times New Roman" panose="02020603050405020304" pitchFamily="18" charset="0"/>
                <a:ea typeface="Calibri" panose="020F0502020204030204" pitchFamily="34" charset="0"/>
                <a:cs typeface="Gautami" panose="020B0502040204020203" pitchFamily="34" charset="0"/>
              </a:rPr>
              <a:t>C</a:t>
            </a:r>
            <a:r>
              <a:rPr lang="en-US" sz="1400" kern="0" dirty="0">
                <a:effectLst/>
                <a:latin typeface="Times New Roman" panose="02020603050405020304" pitchFamily="18" charset="0"/>
                <a:ea typeface="Calibri" panose="020F0502020204030204" pitchFamily="34" charset="0"/>
                <a:cs typeface="Gautami" panose="020B0502040204020203" pitchFamily="34" charset="0"/>
              </a:rPr>
              <a:t>hatbot can showcase highlights of ongoing research endeavors and academic achievements, offering students a glimpse into the cutting-edge work being conducted by faculty members. </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p:txBody>
      </p:sp>
      <p:sp>
        <p:nvSpPr>
          <p:cNvPr id="305" name="Rectangle 30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84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 name="Rectangle 30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589560" y="856180"/>
            <a:ext cx="4560584" cy="1128068"/>
          </a:xfrm>
        </p:spPr>
        <p:txBody>
          <a:bodyPr anchor="ctr">
            <a:normAutofit/>
          </a:bodyPr>
          <a:lstStyle/>
          <a:p>
            <a:r>
              <a:rPr lang="en-US" sz="4000">
                <a:latin typeface="Times New Roman" panose="02020603050405020304" pitchFamily="18" charset="0"/>
                <a:cs typeface="Times New Roman" panose="02020603050405020304" pitchFamily="18" charset="0"/>
              </a:rPr>
              <a:t>Objectives</a:t>
            </a:r>
            <a:endParaRPr lang="en-US" sz="4000" dirty="0">
              <a:latin typeface="Times New Roman" panose="02020603050405020304" pitchFamily="18" charset="0"/>
              <a:cs typeface="Times New Roman" panose="02020603050405020304" pitchFamily="18" charset="0"/>
            </a:endParaRPr>
          </a:p>
        </p:txBody>
      </p:sp>
      <p:grpSp>
        <p:nvGrpSpPr>
          <p:cNvPr id="309" name="Group 30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5" name="Rectangle 30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 name="Rectangle 30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590719" y="2330505"/>
            <a:ext cx="4559425" cy="3979585"/>
          </a:xfrm>
        </p:spPr>
        <p:txBody>
          <a:bodyPr anchor="ctr">
            <a:normAutofit/>
          </a:bodyPr>
          <a:lstStyle/>
          <a:p>
            <a:pPr marL="342900" lvl="0" indent="-342900">
              <a:spcAft>
                <a:spcPts val="800"/>
              </a:spcAft>
              <a:buFont typeface="+mj-lt"/>
              <a:buAutoNum type="arabicPeriod"/>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Course Information and Fee Structure:</a:t>
            </a:r>
            <a:r>
              <a:rPr lang="en-US" sz="1400" dirty="0">
                <a:effectLst/>
                <a:latin typeface="Times New Roman" panose="02020603050405020304" pitchFamily="18" charset="0"/>
                <a:ea typeface="Calibri" panose="020F0502020204030204" pitchFamily="34" charset="0"/>
                <a:cs typeface="Gautami" panose="020B0502040204020203" pitchFamily="34" charset="0"/>
              </a:rPr>
              <a:t> The primary objective of the chatbot is to enable students to easily access information about the various courses offered by the university. It should provide detailed insights into the curriculum, prerequisites, and any special requirements for each course. Additionally, the chatbot should furnish accurate and up-to-date fee structures, ensuring that students have a clear understanding of the financial aspects associated with their chosen programs.</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a:p>
            <a:pPr marL="342900" lvl="0" indent="-342900">
              <a:spcAft>
                <a:spcPts val="800"/>
              </a:spcAft>
              <a:buFont typeface="+mj-lt"/>
              <a:buAutoNum type="arabicPeriod"/>
              <a:tabLst>
                <a:tab pos="457200" algn="l"/>
              </a:tabLst>
            </a:pPr>
            <a:r>
              <a:rPr lang="en-US" sz="1400" b="1" dirty="0">
                <a:effectLst/>
                <a:latin typeface="Times New Roman" panose="02020603050405020304" pitchFamily="18" charset="0"/>
                <a:ea typeface="Calibri" panose="020F0502020204030204" pitchFamily="34" charset="0"/>
                <a:cs typeface="Gautami" panose="020B0502040204020203" pitchFamily="34" charset="0"/>
              </a:rPr>
              <a:t>Extracurricular Activities and Events:</a:t>
            </a:r>
            <a:r>
              <a:rPr lang="en-US" sz="1400" dirty="0">
                <a:effectLst/>
                <a:latin typeface="Times New Roman" panose="02020603050405020304" pitchFamily="18" charset="0"/>
                <a:ea typeface="Calibri" panose="020F0502020204030204" pitchFamily="34" charset="0"/>
                <a:cs typeface="Gautami" panose="020B0502040204020203" pitchFamily="34" charset="0"/>
              </a:rPr>
              <a:t> The chatbot should serve as a comprehensive guide for students seeking information on extracurricular activities, events, and clubs within the university. By providing real-time updates on upcoming events, meeting schedules for clubs, and details about sports and cultural activities, the chatbot enhances student engagement and promotes a vibrant campus life.</a:t>
            </a:r>
            <a:endParaRPr lang="en-IN" sz="1400" dirty="0">
              <a:effectLst/>
              <a:latin typeface="Times New Roman" panose="02020603050405020304" pitchFamily="18" charset="0"/>
              <a:ea typeface="Calibri" panose="020F0502020204030204" pitchFamily="34" charset="0"/>
              <a:cs typeface="Gautami" panose="020B0502040204020203" pitchFamily="34" charset="0"/>
            </a:endParaRPr>
          </a:p>
        </p:txBody>
      </p:sp>
      <p:sp>
        <p:nvSpPr>
          <p:cNvPr id="310" name="Rectangle 30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1" name="Picture 290" descr="Abstract background of data">
            <a:extLst>
              <a:ext uri="{FF2B5EF4-FFF2-40B4-BE49-F238E27FC236}">
                <a16:creationId xmlns:a16="http://schemas.microsoft.com/office/drawing/2014/main" id="{906AD002-4BFA-26C8-3ACA-EAE97066EECA}"/>
              </a:ext>
            </a:extLst>
          </p:cNvPr>
          <p:cNvPicPr>
            <a:picLocks noChangeAspect="1"/>
          </p:cNvPicPr>
          <p:nvPr/>
        </p:nvPicPr>
        <p:blipFill rotWithShape="1">
          <a:blip r:embed="rId2"/>
          <a:srcRect l="16777" r="25197" b="2"/>
          <a:stretch/>
        </p:blipFill>
        <p:spPr>
          <a:xfrm>
            <a:off x="5977788" y="799352"/>
            <a:ext cx="5425410" cy="5259296"/>
          </a:xfrm>
          <a:prstGeom prst="rect">
            <a:avLst/>
          </a:prstGeom>
        </p:spPr>
      </p:pic>
    </p:spTree>
    <p:extLst>
      <p:ext uri="{BB962C8B-B14F-4D97-AF65-F5344CB8AC3E}">
        <p14:creationId xmlns:p14="http://schemas.microsoft.com/office/powerpoint/2010/main" val="376773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 name="Rectangle 316">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latin typeface="Times New Roman" panose="02020603050405020304" pitchFamily="18" charset="0"/>
                <a:cs typeface="Times New Roman" panose="02020603050405020304" pitchFamily="18" charset="0"/>
              </a:rPr>
              <a:t>Objectives</a:t>
            </a:r>
          </a:p>
        </p:txBody>
      </p:sp>
      <p:pic>
        <p:nvPicPr>
          <p:cNvPr id="4" name="Picture 3" descr="A group of people sitting on a cellphone&#10;&#10;Description automatically generated">
            <a:extLst>
              <a:ext uri="{FF2B5EF4-FFF2-40B4-BE49-F238E27FC236}">
                <a16:creationId xmlns:a16="http://schemas.microsoft.com/office/drawing/2014/main" id="{8B3F75E9-40F1-DFEC-BE05-73E4C10C430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1914" r="24310"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319" name="Group 318">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320" name="Freeform: Shape 319">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1" name="Freeform: Shape 320">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2" name="Freeform: Shape 321">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23" name="Freeform: Shape 322">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6090574" y="2421682"/>
            <a:ext cx="4977578" cy="3639289"/>
          </a:xfrm>
        </p:spPr>
        <p:txBody>
          <a:bodyPr anchor="ctr">
            <a:normAutofit/>
          </a:bodyPr>
          <a:lstStyle/>
          <a:p>
            <a:pPr marL="0" lvl="0" indent="0">
              <a:spcAft>
                <a:spcPts val="800"/>
              </a:spcAft>
              <a:buNone/>
              <a:tabLst>
                <a:tab pos="457200" algn="l"/>
              </a:tabLst>
            </a:pPr>
            <a:r>
              <a:rPr lang="en-US" sz="1500" b="1">
                <a:solidFill>
                  <a:schemeClr val="tx2"/>
                </a:solidFill>
                <a:effectLst/>
                <a:latin typeface="Times New Roman" panose="02020603050405020304" pitchFamily="18" charset="0"/>
                <a:ea typeface="Calibri" panose="020F0502020204030204" pitchFamily="34" charset="0"/>
                <a:cs typeface="Gautami" panose="020B0502040204020203" pitchFamily="34" charset="0"/>
              </a:rPr>
              <a:t>3. Research and Academic Highlights:</a:t>
            </a:r>
            <a:r>
              <a:rPr lang="en-US" sz="1500">
                <a:solidFill>
                  <a:schemeClr val="tx2"/>
                </a:solidFill>
                <a:effectLst/>
                <a:latin typeface="Times New Roman" panose="02020603050405020304" pitchFamily="18" charset="0"/>
                <a:ea typeface="Calibri" panose="020F0502020204030204" pitchFamily="34" charset="0"/>
                <a:cs typeface="Gautami" panose="020B0502040204020203" pitchFamily="34" charset="0"/>
              </a:rPr>
              <a:t> Another crucial objective is to showcase the university's academic and research achievements. The chatbot should offer summaries of ongoing research projects, highlight recent publications, and provide links to academic achievements, ensuring that students are aware of the institution's academic prowess and advancements.</a:t>
            </a:r>
            <a:endParaRPr lang="en-IN" sz="1500">
              <a:solidFill>
                <a:schemeClr val="tx2"/>
              </a:solidFill>
              <a:effectLst/>
              <a:latin typeface="Times New Roman" panose="02020603050405020304" pitchFamily="18" charset="0"/>
              <a:ea typeface="Calibri" panose="020F0502020204030204" pitchFamily="34" charset="0"/>
              <a:cs typeface="Gautami" panose="020B0502040204020203" pitchFamily="34" charset="0"/>
            </a:endParaRPr>
          </a:p>
          <a:p>
            <a:pPr marL="0" lvl="0" indent="0">
              <a:spcAft>
                <a:spcPts val="800"/>
              </a:spcAft>
              <a:buNone/>
              <a:tabLst>
                <a:tab pos="457200" algn="l"/>
              </a:tabLst>
            </a:pPr>
            <a:r>
              <a:rPr lang="en-US" sz="1500" b="1">
                <a:solidFill>
                  <a:schemeClr val="tx2"/>
                </a:solidFill>
                <a:effectLst/>
                <a:latin typeface="Times New Roman" panose="02020603050405020304" pitchFamily="18" charset="0"/>
                <a:ea typeface="Calibri" panose="020F0502020204030204" pitchFamily="34" charset="0"/>
                <a:cs typeface="Gautami" panose="020B0502040204020203" pitchFamily="34" charset="0"/>
              </a:rPr>
              <a:t>4. Interactive Q&amp;A and Guidance:</a:t>
            </a:r>
            <a:r>
              <a:rPr lang="en-US" sz="1500">
                <a:solidFill>
                  <a:schemeClr val="tx2"/>
                </a:solidFill>
                <a:effectLst/>
                <a:latin typeface="Times New Roman" panose="02020603050405020304" pitchFamily="18" charset="0"/>
                <a:ea typeface="Calibri" panose="020F0502020204030204" pitchFamily="34" charset="0"/>
                <a:cs typeface="Gautami" panose="020B0502040204020203" pitchFamily="34" charset="0"/>
              </a:rPr>
              <a:t> The chatbot should facilitate interactive Q&amp;A sessions to address specific queries from students. This includes answering questions related to admission procedures, scholarship opportunities, and any other general inquiries. Moreover, the chatbot can guide students on the application process, deadlines, and necessary documentation, offering personalized assistance.</a:t>
            </a:r>
            <a:endParaRPr lang="en-IN" sz="1500">
              <a:solidFill>
                <a:schemeClr val="tx2"/>
              </a:solidFill>
              <a:effectLst/>
              <a:latin typeface="Times New Roman" panose="02020603050405020304" pitchFamily="18"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5741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blue background&#10;&#10;Description automatically generated">
            <a:extLst>
              <a:ext uri="{FF2B5EF4-FFF2-40B4-BE49-F238E27FC236}">
                <a16:creationId xmlns:a16="http://schemas.microsoft.com/office/drawing/2014/main" id="{CCAC6188-CF34-CB5B-CE1D-247D78F80060}"/>
              </a:ext>
            </a:extLst>
          </p:cNvPr>
          <p:cNvPicPr>
            <a:picLocks noChangeAspect="1"/>
          </p:cNvPicPr>
          <p:nvPr/>
        </p:nvPicPr>
        <p:blipFill rotWithShape="1">
          <a:blip r:embed="rId2">
            <a:extLst>
              <a:ext uri="{28A0092B-C50C-407E-A947-70E740481C1C}">
                <a14:useLocalDpi xmlns:a14="http://schemas.microsoft.com/office/drawing/2010/main" val="0"/>
              </a:ext>
            </a:extLst>
          </a:blip>
          <a:srcRect l="19925" r="24584"/>
          <a:stretch/>
        </p:blipFill>
        <p:spPr>
          <a:xfrm>
            <a:off x="6103027" y="10"/>
            <a:ext cx="6088971" cy="6857990"/>
          </a:xfrm>
          <a:prstGeom prst="rect">
            <a:avLst/>
          </a:prstGeom>
        </p:spPr>
      </p:pic>
      <p:sp useBgFill="1">
        <p:nvSpPr>
          <p:cNvPr id="330" name="Rectangle 329">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2" name="Rectangle 331">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61801" y="328512"/>
            <a:ext cx="4778387" cy="1628970"/>
          </a:xfrm>
        </p:spPr>
        <p:txBody>
          <a:bodyPr anchor="ctr">
            <a:normAutofit/>
          </a:bodyPr>
          <a:lstStyle/>
          <a:p>
            <a:r>
              <a:rPr lang="en-US" sz="4000" dirty="0">
                <a:latin typeface="Times New Roman" panose="02020603050405020304" pitchFamily="18" charset="0"/>
                <a:cs typeface="Times New Roman" panose="02020603050405020304" pitchFamily="18" charset="0"/>
              </a:rPr>
              <a:t>Objectives</a:t>
            </a:r>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231328" y="2285994"/>
            <a:ext cx="5180397" cy="4219251"/>
          </a:xfrm>
        </p:spPr>
        <p:txBody>
          <a:bodyPr anchor="ctr">
            <a:normAutofit lnSpcReduction="10000"/>
          </a:bodyPr>
          <a:lstStyle/>
          <a:p>
            <a:pPr marL="0" lvl="0" indent="0">
              <a:lnSpc>
                <a:spcPct val="150000"/>
              </a:lnSpc>
              <a:spcAft>
                <a:spcPts val="800"/>
              </a:spcAft>
              <a:buNone/>
              <a:tabLst>
                <a:tab pos="457200" algn="l"/>
              </a:tabLst>
            </a:pPr>
            <a:r>
              <a:rPr lang="en-US" sz="1200" b="1" dirty="0">
                <a:effectLst/>
                <a:latin typeface="Times New Roman" panose="02020603050405020304" pitchFamily="18" charset="0"/>
                <a:ea typeface="Calibri" panose="020F0502020204030204" pitchFamily="34" charset="0"/>
                <a:cs typeface="Gautami" panose="020B0502040204020203" pitchFamily="34" charset="0"/>
              </a:rPr>
              <a:t>5. User-Friendly Navigation</a:t>
            </a:r>
            <a:r>
              <a:rPr lang="en-US" sz="1200" dirty="0">
                <a:effectLst/>
                <a:latin typeface="Times New Roman" panose="02020603050405020304" pitchFamily="18" charset="0"/>
                <a:ea typeface="Calibri" panose="020F0502020204030204" pitchFamily="34" charset="0"/>
                <a:cs typeface="Gautami" panose="020B0502040204020203" pitchFamily="34" charset="0"/>
              </a:rPr>
              <a:t>: An essential objective is to ensure the chatbot's user-friendliness, making it easy for students to navigate and find relevant information seamlessly. The chatbot should have a clear and intuitive interface, allowing users to input queries in natural language and receive accurate responses promptly.</a:t>
            </a:r>
            <a:endParaRPr lang="en-IN" sz="12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lnSpc>
                <a:spcPct val="150000"/>
              </a:lnSpc>
              <a:spcAft>
                <a:spcPts val="800"/>
              </a:spcAft>
              <a:buNone/>
              <a:tabLst>
                <a:tab pos="457200" algn="l"/>
              </a:tabLst>
            </a:pPr>
            <a:r>
              <a:rPr lang="en-US" sz="1200" b="1" dirty="0">
                <a:effectLst/>
                <a:latin typeface="Times New Roman" panose="02020603050405020304" pitchFamily="18" charset="0"/>
                <a:ea typeface="Calibri" panose="020F0502020204030204" pitchFamily="34" charset="0"/>
                <a:cs typeface="Gautami" panose="020B0502040204020203" pitchFamily="34" charset="0"/>
              </a:rPr>
              <a:t>6. Integration with University Systems:</a:t>
            </a:r>
            <a:r>
              <a:rPr lang="en-US" sz="1200" dirty="0">
                <a:effectLst/>
                <a:latin typeface="Times New Roman" panose="02020603050405020304" pitchFamily="18" charset="0"/>
                <a:ea typeface="Calibri" panose="020F0502020204030204" pitchFamily="34" charset="0"/>
                <a:cs typeface="Gautami" panose="020B0502040204020203" pitchFamily="34" charset="0"/>
              </a:rPr>
              <a:t> To enhance efficiency, the chatbot should be integrated with the university's existing systems and databases. This integration ensures that the information provided is always current and aligned with official university records, minimizing the chances of misinformation.</a:t>
            </a:r>
            <a:endParaRPr lang="en-IN" sz="1200" dirty="0">
              <a:effectLst/>
              <a:latin typeface="Times New Roman" panose="02020603050405020304" pitchFamily="18" charset="0"/>
              <a:ea typeface="Calibri" panose="020F0502020204030204" pitchFamily="34" charset="0"/>
              <a:cs typeface="Gautami" panose="020B0502040204020203" pitchFamily="34" charset="0"/>
            </a:endParaRPr>
          </a:p>
          <a:p>
            <a:pPr marL="0" lvl="0" indent="0">
              <a:lnSpc>
                <a:spcPct val="150000"/>
              </a:lnSpc>
              <a:spcAft>
                <a:spcPts val="800"/>
              </a:spcAft>
              <a:buNone/>
              <a:tabLst>
                <a:tab pos="457200" algn="l"/>
              </a:tabLst>
            </a:pPr>
            <a:r>
              <a:rPr lang="en-US" sz="1200" b="1" dirty="0">
                <a:effectLst/>
                <a:latin typeface="Times New Roman" panose="02020603050405020304" pitchFamily="18" charset="0"/>
                <a:ea typeface="Calibri" panose="020F0502020204030204" pitchFamily="34" charset="0"/>
                <a:cs typeface="Gautami" panose="020B0502040204020203" pitchFamily="34" charset="0"/>
              </a:rPr>
              <a:t>7. Feedback Mechanism:</a:t>
            </a:r>
            <a:r>
              <a:rPr lang="en-US" sz="1200" dirty="0">
                <a:effectLst/>
                <a:latin typeface="Times New Roman" panose="02020603050405020304" pitchFamily="18" charset="0"/>
                <a:ea typeface="Calibri" panose="020F0502020204030204" pitchFamily="34" charset="0"/>
                <a:cs typeface="Gautami" panose="020B0502040204020203" pitchFamily="34" charset="0"/>
              </a:rPr>
              <a:t> Implementing a feedback mechanism within the chatbot allows students to provide insights on their experiences and suggest improvements. Regularly collecting and analyzing feedback helps in refining the chatbot's performance and ensuring that it continues to meet the evolving needs of the student community.</a:t>
            </a:r>
            <a:endParaRPr lang="en-IN" sz="1200" dirty="0">
              <a:effectLst/>
              <a:latin typeface="Times New Roman" panose="02020603050405020304" pitchFamily="18"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84641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3" name="Rectangle 392">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C9E9D-47B4-4455-B5D8-010278F41B4E}"/>
              </a:ext>
            </a:extLst>
          </p:cNvPr>
          <p:cNvSpPr>
            <a:spLocks noGrp="1"/>
          </p:cNvSpPr>
          <p:nvPr>
            <p:ph type="title"/>
          </p:nvPr>
        </p:nvSpPr>
        <p:spPr>
          <a:xfrm>
            <a:off x="7239014" y="525982"/>
            <a:ext cx="4282983" cy="1200361"/>
          </a:xfrm>
        </p:spPr>
        <p:txBody>
          <a:bodyPr anchor="b">
            <a:normAutofit/>
          </a:bodyPr>
          <a:lstStyle/>
          <a:p>
            <a:r>
              <a:rPr lang="en-US" sz="3600">
                <a:latin typeface="Times New Roman" panose="02020603050405020304" pitchFamily="18" charset="0"/>
                <a:cs typeface="Times New Roman" panose="02020603050405020304" pitchFamily="18" charset="0"/>
              </a:rPr>
              <a:t>Scope</a:t>
            </a:r>
          </a:p>
        </p:txBody>
      </p:sp>
      <p:sp>
        <p:nvSpPr>
          <p:cNvPr id="395" name="Rectangle 39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sitting at a desk with a computer&#10;&#10;Description automatically generated">
            <a:extLst>
              <a:ext uri="{FF2B5EF4-FFF2-40B4-BE49-F238E27FC236}">
                <a16:creationId xmlns:a16="http://schemas.microsoft.com/office/drawing/2014/main" id="{5944B7A7-9675-80C1-4F0C-9BAF498AC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680440"/>
            <a:ext cx="5628018" cy="3264249"/>
          </a:xfrm>
          <a:prstGeom prst="rect">
            <a:avLst/>
          </a:prstGeom>
        </p:spPr>
      </p:pic>
      <p:sp>
        <p:nvSpPr>
          <p:cNvPr id="399" name="Rectangle 39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E6B69FDF-1F99-4162-8EC0-8682FAC344BA}"/>
              </a:ext>
            </a:extLst>
          </p:cNvPr>
          <p:cNvSpPr>
            <a:spLocks noGrp="1"/>
          </p:cNvSpPr>
          <p:nvPr>
            <p:ph idx="1"/>
          </p:nvPr>
        </p:nvSpPr>
        <p:spPr>
          <a:xfrm>
            <a:off x="7239012" y="2031101"/>
            <a:ext cx="4282984" cy="3511943"/>
          </a:xfrm>
        </p:spPr>
        <p:txBody>
          <a:bodyPr anchor="ctr">
            <a:normAutofit/>
          </a:bodyPr>
          <a:lstStyle/>
          <a:p>
            <a:pPr marL="0" indent="0">
              <a:spcAft>
                <a:spcPts val="800"/>
              </a:spcAft>
              <a:buNone/>
            </a:pPr>
            <a:r>
              <a:rPr lang="en-US" sz="1800" dirty="0">
                <a:effectLst/>
                <a:latin typeface="Times New Roman" panose="02020603050405020304" pitchFamily="18" charset="0"/>
                <a:ea typeface="Calibri" panose="020F0502020204030204" pitchFamily="34" charset="0"/>
                <a:cs typeface="Gautami" panose="020B0502040204020203" pitchFamily="34" charset="0"/>
              </a:rPr>
              <a:t>This project endeavors to design, develop, and thoroughly assess an intelligent chatbot tailored for university websites, with a focus on enhancing the overall student experience. The chatbot aims to efficiently provide information on course availability and fee structures, facilitate easy access to details about extracurricular activities, and showcase highlights of ongoing research and academic work within the university.</a:t>
            </a:r>
            <a:endParaRPr lang="en-IN" sz="1800" dirty="0">
              <a:effectLst/>
              <a:latin typeface="Times New Roman" panose="02020603050405020304" pitchFamily="18" charset="0"/>
              <a:ea typeface="Calibri" panose="020F0502020204030204" pitchFamily="34" charset="0"/>
              <a:cs typeface="Gautami" panose="020B0502040204020203" pitchFamily="34" charset="0"/>
            </a:endParaRPr>
          </a:p>
        </p:txBody>
      </p:sp>
      <p:sp>
        <p:nvSpPr>
          <p:cNvPr id="401" name="Rectangle 40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886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1536</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Office Theme</vt:lpstr>
      <vt:lpstr>UMKC Chatbot</vt:lpstr>
      <vt:lpstr>Presentation Outline</vt:lpstr>
      <vt:lpstr>Introduction</vt:lpstr>
      <vt:lpstr>Background and Significance</vt:lpstr>
      <vt:lpstr>Background and Significance</vt:lpstr>
      <vt:lpstr>Objectives</vt:lpstr>
      <vt:lpstr>Objectives</vt:lpstr>
      <vt:lpstr>Objectives</vt:lpstr>
      <vt:lpstr>Scope</vt:lpstr>
      <vt:lpstr>Limitations</vt:lpstr>
      <vt:lpstr>Data Sources</vt:lpstr>
      <vt:lpstr>Methodologies</vt:lpstr>
      <vt:lpstr>Methodologies</vt:lpstr>
      <vt:lpstr>Timeline</vt:lpstr>
      <vt:lpstr>Triangle Architecture</vt:lpstr>
      <vt:lpstr>Expected Outcomes</vt:lpstr>
      <vt:lpstr>GitHub Links</vt:lpstr>
      <vt:lpstr>  Thank You! Deepak Ayyasamy Tarun Siga Sai Karthik Naladala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NLP and Machine Learning Covid Vaccination in United Kingdom</dc:title>
  <dc:creator>Narasimha Bommela</dc:creator>
  <cp:lastModifiedBy>Tarun Siga</cp:lastModifiedBy>
  <cp:revision>170</cp:revision>
  <dcterms:created xsi:type="dcterms:W3CDTF">2021-09-17T09:16:30Z</dcterms:created>
  <dcterms:modified xsi:type="dcterms:W3CDTF">2024-01-30T04:20:22Z</dcterms:modified>
</cp:coreProperties>
</file>